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5" r:id="rId3"/>
    <p:sldId id="268" r:id="rId4"/>
    <p:sldId id="266" r:id="rId5"/>
    <p:sldId id="269" r:id="rId6"/>
    <p:sldId id="270" r:id="rId7"/>
    <p:sldId id="271" r:id="rId8"/>
    <p:sldId id="272" r:id="rId9"/>
    <p:sldId id="273" r:id="rId10"/>
    <p:sldId id="274" r:id="rId11"/>
    <p:sldId id="267" r:id="rId12"/>
    <p:sldId id="264" r:id="rId13"/>
    <p:sldId id="257" r:id="rId14"/>
    <p:sldId id="258" r:id="rId15"/>
    <p:sldId id="259" r:id="rId16"/>
    <p:sldId id="260" r:id="rId17"/>
    <p:sldId id="261"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5" d="100"/>
          <a:sy n="95" d="100"/>
        </p:scale>
        <p:origin x="-1288"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0FCB4-C44E-9F4F-8FF4-03A919DA5F8E}" type="doc">
      <dgm:prSet loTypeId="urn:microsoft.com/office/officeart/2005/8/layout/process1" loCatId="" qsTypeId="urn:microsoft.com/office/officeart/2005/8/quickstyle/simple1" qsCatId="simple" csTypeId="urn:microsoft.com/office/officeart/2005/8/colors/accent1_2" csCatId="accent1" phldr="1"/>
      <dgm:spPr/>
    </dgm:pt>
    <dgm:pt modelId="{8C9924AA-5ED2-E44D-9B09-CB0696DDF1F4}">
      <dgm:prSet phldrT="[Text]"/>
      <dgm:spPr/>
      <dgm:t>
        <a:bodyPr/>
        <a:lstStyle/>
        <a:p>
          <a:r>
            <a:rPr lang="en-US" dirty="0" smtClean="0"/>
            <a:t>Phase 1: 2 Weeks</a:t>
          </a:r>
          <a:endParaRPr lang="en-US" dirty="0"/>
        </a:p>
      </dgm:t>
    </dgm:pt>
    <dgm:pt modelId="{C553CB7E-1AE2-E043-8FE1-772476AD336D}" type="parTrans" cxnId="{85058932-1161-624B-BB5A-812F10854232}">
      <dgm:prSet/>
      <dgm:spPr/>
      <dgm:t>
        <a:bodyPr/>
        <a:lstStyle/>
        <a:p>
          <a:endParaRPr lang="en-US"/>
        </a:p>
      </dgm:t>
    </dgm:pt>
    <dgm:pt modelId="{3E8CC6B5-113E-6D48-B90A-1F1B0E1FB7C2}" type="sibTrans" cxnId="{85058932-1161-624B-BB5A-812F10854232}">
      <dgm:prSet/>
      <dgm:spPr/>
      <dgm:t>
        <a:bodyPr/>
        <a:lstStyle/>
        <a:p>
          <a:endParaRPr lang="en-US"/>
        </a:p>
      </dgm:t>
    </dgm:pt>
    <dgm:pt modelId="{3F6B67E3-82FA-1D4D-982F-41D719CBFD3C}">
      <dgm:prSet phldrT="[Text]"/>
      <dgm:spPr/>
      <dgm:t>
        <a:bodyPr/>
        <a:lstStyle/>
        <a:p>
          <a:r>
            <a:rPr lang="en-US" dirty="0" smtClean="0"/>
            <a:t>Phase 2: 2-3 Weeks</a:t>
          </a:r>
          <a:endParaRPr lang="en-US" dirty="0"/>
        </a:p>
      </dgm:t>
    </dgm:pt>
    <dgm:pt modelId="{901F9442-15AC-E647-BBD9-4A54D8D940C0}" type="parTrans" cxnId="{52164F9A-90DC-9E49-9A5B-D579D2BCEB4C}">
      <dgm:prSet/>
      <dgm:spPr/>
      <dgm:t>
        <a:bodyPr/>
        <a:lstStyle/>
        <a:p>
          <a:endParaRPr lang="en-US"/>
        </a:p>
      </dgm:t>
    </dgm:pt>
    <dgm:pt modelId="{1EFE1C29-C25B-8B4A-A149-37647778944D}" type="sibTrans" cxnId="{52164F9A-90DC-9E49-9A5B-D579D2BCEB4C}">
      <dgm:prSet/>
      <dgm:spPr/>
      <dgm:t>
        <a:bodyPr/>
        <a:lstStyle/>
        <a:p>
          <a:endParaRPr lang="en-US"/>
        </a:p>
      </dgm:t>
    </dgm:pt>
    <dgm:pt modelId="{2EFDD3C7-B7D4-CE4A-9270-0FF240B048DE}">
      <dgm:prSet phldrT="[Text]"/>
      <dgm:spPr/>
      <dgm:t>
        <a:bodyPr/>
        <a:lstStyle/>
        <a:p>
          <a:r>
            <a:rPr lang="en-US" dirty="0" smtClean="0"/>
            <a:t>Phase 3: 2 Weeks</a:t>
          </a:r>
          <a:endParaRPr lang="en-US" dirty="0"/>
        </a:p>
      </dgm:t>
    </dgm:pt>
    <dgm:pt modelId="{820DEE76-69DE-AC4A-BB24-6B135535BC78}" type="parTrans" cxnId="{4C2B6727-973E-A14B-9D5F-20BB35FBC601}">
      <dgm:prSet/>
      <dgm:spPr/>
      <dgm:t>
        <a:bodyPr/>
        <a:lstStyle/>
        <a:p>
          <a:endParaRPr lang="en-US"/>
        </a:p>
      </dgm:t>
    </dgm:pt>
    <dgm:pt modelId="{CF3553E5-BF3D-E049-B597-6D4BCAB1EE1F}" type="sibTrans" cxnId="{4C2B6727-973E-A14B-9D5F-20BB35FBC601}">
      <dgm:prSet/>
      <dgm:spPr/>
      <dgm:t>
        <a:bodyPr/>
        <a:lstStyle/>
        <a:p>
          <a:endParaRPr lang="en-US"/>
        </a:p>
      </dgm:t>
    </dgm:pt>
    <dgm:pt modelId="{024AC9AC-1803-4E4C-B89A-EE4D88C7CDDE}">
      <dgm:prSet phldrT="[Text]"/>
      <dgm:spPr/>
      <dgm:t>
        <a:bodyPr/>
        <a:lstStyle/>
        <a:p>
          <a:r>
            <a:rPr lang="en-US" dirty="0" smtClean="0"/>
            <a:t>Wire-framing</a:t>
          </a:r>
          <a:endParaRPr lang="en-US" dirty="0"/>
        </a:p>
      </dgm:t>
    </dgm:pt>
    <dgm:pt modelId="{51FA531A-6D7E-BD47-A470-3C75C84DE055}" type="parTrans" cxnId="{B6987CA7-F085-294C-993F-EE5ED0B4D4F2}">
      <dgm:prSet/>
      <dgm:spPr/>
      <dgm:t>
        <a:bodyPr/>
        <a:lstStyle/>
        <a:p>
          <a:endParaRPr lang="en-US"/>
        </a:p>
      </dgm:t>
    </dgm:pt>
    <dgm:pt modelId="{3C433113-58E1-294E-A5F2-E9D874229512}" type="sibTrans" cxnId="{B6987CA7-F085-294C-993F-EE5ED0B4D4F2}">
      <dgm:prSet/>
      <dgm:spPr/>
      <dgm:t>
        <a:bodyPr/>
        <a:lstStyle/>
        <a:p>
          <a:endParaRPr lang="en-US"/>
        </a:p>
      </dgm:t>
    </dgm:pt>
    <dgm:pt modelId="{392C241D-A48B-B64E-8D8A-4135AAAEE18A}">
      <dgm:prSet phldrT="[Text]"/>
      <dgm:spPr/>
      <dgm:t>
        <a:bodyPr/>
        <a:lstStyle/>
        <a:p>
          <a:r>
            <a:rPr lang="en-US" dirty="0" smtClean="0"/>
            <a:t>Preliminary Database Design</a:t>
          </a:r>
          <a:endParaRPr lang="en-US" dirty="0"/>
        </a:p>
      </dgm:t>
    </dgm:pt>
    <dgm:pt modelId="{51729FEA-512E-A643-BDD6-F163B05C2005}" type="parTrans" cxnId="{85C3E885-C4D4-E248-A2F2-8818A8EAC628}">
      <dgm:prSet/>
      <dgm:spPr/>
      <dgm:t>
        <a:bodyPr/>
        <a:lstStyle/>
        <a:p>
          <a:endParaRPr lang="en-US"/>
        </a:p>
      </dgm:t>
    </dgm:pt>
    <dgm:pt modelId="{346DE657-19CE-C14D-A99A-B7A4797CB5F1}" type="sibTrans" cxnId="{85C3E885-C4D4-E248-A2F2-8818A8EAC628}">
      <dgm:prSet/>
      <dgm:spPr/>
      <dgm:t>
        <a:bodyPr/>
        <a:lstStyle/>
        <a:p>
          <a:endParaRPr lang="en-US"/>
        </a:p>
      </dgm:t>
    </dgm:pt>
    <dgm:pt modelId="{D2DE128A-D4CC-4747-9E27-96942671A2C1}">
      <dgm:prSet phldrT="[Text]"/>
      <dgm:spPr/>
      <dgm:t>
        <a:bodyPr/>
        <a:lstStyle/>
        <a:p>
          <a:r>
            <a:rPr lang="en-US" dirty="0" smtClean="0"/>
            <a:t>Design</a:t>
          </a:r>
          <a:endParaRPr lang="en-US" dirty="0"/>
        </a:p>
      </dgm:t>
    </dgm:pt>
    <dgm:pt modelId="{797AB496-20C9-AD42-B486-12C545DEB7CA}" type="parTrans" cxnId="{DE623E8F-0C9F-8B44-87BF-BCDAEA630247}">
      <dgm:prSet/>
      <dgm:spPr/>
      <dgm:t>
        <a:bodyPr/>
        <a:lstStyle/>
        <a:p>
          <a:endParaRPr lang="en-US"/>
        </a:p>
      </dgm:t>
    </dgm:pt>
    <dgm:pt modelId="{B3AF16F0-6474-DF4B-A35D-CE89C870BF66}" type="sibTrans" cxnId="{DE623E8F-0C9F-8B44-87BF-BCDAEA630247}">
      <dgm:prSet/>
      <dgm:spPr/>
      <dgm:t>
        <a:bodyPr/>
        <a:lstStyle/>
        <a:p>
          <a:endParaRPr lang="en-US"/>
        </a:p>
      </dgm:t>
    </dgm:pt>
    <dgm:pt modelId="{7140C5B8-8E54-CC45-8224-7D3E7BAC311E}">
      <dgm:prSet phldrT="[Text]"/>
      <dgm:spPr/>
      <dgm:t>
        <a:bodyPr/>
        <a:lstStyle/>
        <a:p>
          <a:r>
            <a:rPr lang="en-US" dirty="0" smtClean="0"/>
            <a:t>Development</a:t>
          </a:r>
          <a:endParaRPr lang="en-US" dirty="0"/>
        </a:p>
      </dgm:t>
    </dgm:pt>
    <dgm:pt modelId="{B4DE5294-FB31-7D4D-8F27-74A3E5175E35}" type="parTrans" cxnId="{B1C514B1-0337-3B44-9360-B46D9F9B9242}">
      <dgm:prSet/>
      <dgm:spPr/>
      <dgm:t>
        <a:bodyPr/>
        <a:lstStyle/>
        <a:p>
          <a:endParaRPr lang="en-US"/>
        </a:p>
      </dgm:t>
    </dgm:pt>
    <dgm:pt modelId="{5661B3AD-D7A8-2340-95F1-95C7400004F8}" type="sibTrans" cxnId="{B1C514B1-0337-3B44-9360-B46D9F9B9242}">
      <dgm:prSet/>
      <dgm:spPr/>
      <dgm:t>
        <a:bodyPr/>
        <a:lstStyle/>
        <a:p>
          <a:endParaRPr lang="en-US"/>
        </a:p>
      </dgm:t>
    </dgm:pt>
    <dgm:pt modelId="{F272E6CB-58A1-1941-AFF5-A5BE0344FBD8}">
      <dgm:prSet phldrT="[Text]"/>
      <dgm:spPr/>
      <dgm:t>
        <a:bodyPr/>
        <a:lstStyle/>
        <a:p>
          <a:r>
            <a:rPr lang="en-US" dirty="0" smtClean="0"/>
            <a:t>Usability testing</a:t>
          </a:r>
          <a:endParaRPr lang="en-US" dirty="0"/>
        </a:p>
      </dgm:t>
    </dgm:pt>
    <dgm:pt modelId="{D32EC5AF-C6B1-6244-8138-03A079FE9574}" type="parTrans" cxnId="{377F871E-226B-5143-B919-30C09FB1F15C}">
      <dgm:prSet/>
      <dgm:spPr/>
      <dgm:t>
        <a:bodyPr/>
        <a:lstStyle/>
        <a:p>
          <a:endParaRPr lang="en-US"/>
        </a:p>
      </dgm:t>
    </dgm:pt>
    <dgm:pt modelId="{2CDC0D2E-2754-354F-95F2-86EAEFEAA3B6}" type="sibTrans" cxnId="{377F871E-226B-5143-B919-30C09FB1F15C}">
      <dgm:prSet/>
      <dgm:spPr/>
      <dgm:t>
        <a:bodyPr/>
        <a:lstStyle/>
        <a:p>
          <a:endParaRPr lang="en-US"/>
        </a:p>
      </dgm:t>
    </dgm:pt>
    <dgm:pt modelId="{BF7CB0C6-3E71-2F46-8788-00989579414F}">
      <dgm:prSet phldrT="[Text]"/>
      <dgm:spPr/>
      <dgm:t>
        <a:bodyPr/>
        <a:lstStyle/>
        <a:p>
          <a:r>
            <a:rPr lang="en-US" dirty="0" smtClean="0"/>
            <a:t>Pilot roll-out</a:t>
          </a:r>
          <a:endParaRPr lang="en-US" dirty="0"/>
        </a:p>
      </dgm:t>
    </dgm:pt>
    <dgm:pt modelId="{1E94C3AB-43DD-7B40-911E-5C57E4CCE761}" type="parTrans" cxnId="{1C75C76C-B631-B84C-BCEE-79E476F44358}">
      <dgm:prSet/>
      <dgm:spPr/>
      <dgm:t>
        <a:bodyPr/>
        <a:lstStyle/>
        <a:p>
          <a:endParaRPr lang="en-US"/>
        </a:p>
      </dgm:t>
    </dgm:pt>
    <dgm:pt modelId="{C25BC28D-BA4C-BB46-86CE-5154E5DA36B9}" type="sibTrans" cxnId="{1C75C76C-B631-B84C-BCEE-79E476F44358}">
      <dgm:prSet/>
      <dgm:spPr/>
      <dgm:t>
        <a:bodyPr/>
        <a:lstStyle/>
        <a:p>
          <a:endParaRPr lang="en-US"/>
        </a:p>
      </dgm:t>
    </dgm:pt>
    <dgm:pt modelId="{22B4E654-D5B8-B042-9289-1470531155EC}">
      <dgm:prSet phldrT="[Text]"/>
      <dgm:spPr/>
      <dgm:t>
        <a:bodyPr/>
        <a:lstStyle/>
        <a:p>
          <a:r>
            <a:rPr lang="en-US" dirty="0" smtClean="0"/>
            <a:t>Phase 4: 1 Day</a:t>
          </a:r>
          <a:endParaRPr lang="en-US" dirty="0"/>
        </a:p>
      </dgm:t>
    </dgm:pt>
    <dgm:pt modelId="{6E32AF32-64A1-AB4B-9F8A-C77FA850808C}" type="parTrans" cxnId="{BF2A9598-A55F-1741-BAD8-0C6D977D781E}">
      <dgm:prSet/>
      <dgm:spPr/>
      <dgm:t>
        <a:bodyPr/>
        <a:lstStyle/>
        <a:p>
          <a:endParaRPr lang="en-US"/>
        </a:p>
      </dgm:t>
    </dgm:pt>
    <dgm:pt modelId="{7A554100-0A2F-2747-9418-2B6F9CAF3FD9}" type="sibTrans" cxnId="{BF2A9598-A55F-1741-BAD8-0C6D977D781E}">
      <dgm:prSet/>
      <dgm:spPr/>
      <dgm:t>
        <a:bodyPr/>
        <a:lstStyle/>
        <a:p>
          <a:endParaRPr lang="en-US"/>
        </a:p>
      </dgm:t>
    </dgm:pt>
    <dgm:pt modelId="{4C51BFA0-E4A2-E54E-8CBE-2B5A7F9C337D}">
      <dgm:prSet phldrT="[Text]"/>
      <dgm:spPr/>
      <dgm:t>
        <a:bodyPr/>
        <a:lstStyle/>
        <a:p>
          <a:r>
            <a:rPr lang="en-US" dirty="0" smtClean="0"/>
            <a:t>Launch!</a:t>
          </a:r>
          <a:endParaRPr lang="en-US" dirty="0"/>
        </a:p>
      </dgm:t>
    </dgm:pt>
    <dgm:pt modelId="{1743C5B1-10A4-E74C-9CF7-F991D97F8E97}" type="parTrans" cxnId="{F56A5319-5F78-F848-BCD5-27128D0EB987}">
      <dgm:prSet/>
      <dgm:spPr/>
      <dgm:t>
        <a:bodyPr/>
        <a:lstStyle/>
        <a:p>
          <a:endParaRPr lang="en-US"/>
        </a:p>
      </dgm:t>
    </dgm:pt>
    <dgm:pt modelId="{51032E39-1E3F-1E49-B775-81AF6F66D0EC}" type="sibTrans" cxnId="{F56A5319-5F78-F848-BCD5-27128D0EB987}">
      <dgm:prSet/>
      <dgm:spPr/>
      <dgm:t>
        <a:bodyPr/>
        <a:lstStyle/>
        <a:p>
          <a:endParaRPr lang="en-US"/>
        </a:p>
      </dgm:t>
    </dgm:pt>
    <dgm:pt modelId="{F358DC71-480F-6145-A3CE-D2C79BE83F05}">
      <dgm:prSet phldrT="[Text]"/>
      <dgm:spPr/>
      <dgm:t>
        <a:bodyPr/>
        <a:lstStyle/>
        <a:p>
          <a:r>
            <a:rPr lang="en-US" dirty="0" smtClean="0"/>
            <a:t>Bug fixes</a:t>
          </a:r>
          <a:endParaRPr lang="en-US" dirty="0"/>
        </a:p>
      </dgm:t>
    </dgm:pt>
    <dgm:pt modelId="{05579EDC-D357-5043-9D24-88A4D88B6E04}" type="parTrans" cxnId="{B76AA38E-5E6E-9547-8B3A-01042208146A}">
      <dgm:prSet/>
      <dgm:spPr/>
      <dgm:t>
        <a:bodyPr/>
        <a:lstStyle/>
        <a:p>
          <a:endParaRPr lang="en-US"/>
        </a:p>
      </dgm:t>
    </dgm:pt>
    <dgm:pt modelId="{04AC7A84-85E4-A447-9F7A-345C20347B4B}" type="sibTrans" cxnId="{B76AA38E-5E6E-9547-8B3A-01042208146A}">
      <dgm:prSet/>
      <dgm:spPr/>
      <dgm:t>
        <a:bodyPr/>
        <a:lstStyle/>
        <a:p>
          <a:endParaRPr lang="en-US"/>
        </a:p>
      </dgm:t>
    </dgm:pt>
    <dgm:pt modelId="{068DAD46-0231-9940-AD99-64EF035BF410}" type="pres">
      <dgm:prSet presAssocID="{0180FCB4-C44E-9F4F-8FF4-03A919DA5F8E}" presName="Name0" presStyleCnt="0">
        <dgm:presLayoutVars>
          <dgm:dir/>
          <dgm:resizeHandles val="exact"/>
        </dgm:presLayoutVars>
      </dgm:prSet>
      <dgm:spPr/>
    </dgm:pt>
    <dgm:pt modelId="{62C8C6F6-F209-5546-AB40-D20E86B278BE}" type="pres">
      <dgm:prSet presAssocID="{8C9924AA-5ED2-E44D-9B09-CB0696DDF1F4}" presName="node" presStyleLbl="node1" presStyleIdx="0" presStyleCnt="4">
        <dgm:presLayoutVars>
          <dgm:bulletEnabled val="1"/>
        </dgm:presLayoutVars>
      </dgm:prSet>
      <dgm:spPr/>
      <dgm:t>
        <a:bodyPr/>
        <a:lstStyle/>
        <a:p>
          <a:endParaRPr lang="en-US"/>
        </a:p>
      </dgm:t>
    </dgm:pt>
    <dgm:pt modelId="{41CB4992-F491-F64B-A96C-C333855D9FD5}" type="pres">
      <dgm:prSet presAssocID="{3E8CC6B5-113E-6D48-B90A-1F1B0E1FB7C2}" presName="sibTrans" presStyleLbl="sibTrans2D1" presStyleIdx="0" presStyleCnt="3"/>
      <dgm:spPr/>
      <dgm:t>
        <a:bodyPr/>
        <a:lstStyle/>
        <a:p>
          <a:endParaRPr lang="en-US"/>
        </a:p>
      </dgm:t>
    </dgm:pt>
    <dgm:pt modelId="{1351A56A-2431-A942-82D0-6475396AF561}" type="pres">
      <dgm:prSet presAssocID="{3E8CC6B5-113E-6D48-B90A-1F1B0E1FB7C2}" presName="connectorText" presStyleLbl="sibTrans2D1" presStyleIdx="0" presStyleCnt="3"/>
      <dgm:spPr/>
      <dgm:t>
        <a:bodyPr/>
        <a:lstStyle/>
        <a:p>
          <a:endParaRPr lang="en-US"/>
        </a:p>
      </dgm:t>
    </dgm:pt>
    <dgm:pt modelId="{771D1BC8-ADAF-2040-8B43-687AF4A76E0B}" type="pres">
      <dgm:prSet presAssocID="{3F6B67E3-82FA-1D4D-982F-41D719CBFD3C}" presName="node" presStyleLbl="node1" presStyleIdx="1" presStyleCnt="4">
        <dgm:presLayoutVars>
          <dgm:bulletEnabled val="1"/>
        </dgm:presLayoutVars>
      </dgm:prSet>
      <dgm:spPr/>
      <dgm:t>
        <a:bodyPr/>
        <a:lstStyle/>
        <a:p>
          <a:endParaRPr lang="en-US"/>
        </a:p>
      </dgm:t>
    </dgm:pt>
    <dgm:pt modelId="{2EA075D2-A204-0C40-9772-DF7340910370}" type="pres">
      <dgm:prSet presAssocID="{1EFE1C29-C25B-8B4A-A149-37647778944D}" presName="sibTrans" presStyleLbl="sibTrans2D1" presStyleIdx="1" presStyleCnt="3"/>
      <dgm:spPr/>
      <dgm:t>
        <a:bodyPr/>
        <a:lstStyle/>
        <a:p>
          <a:endParaRPr lang="en-US"/>
        </a:p>
      </dgm:t>
    </dgm:pt>
    <dgm:pt modelId="{EEA393F0-D4FC-EF48-BAD1-9C23541D1EA1}" type="pres">
      <dgm:prSet presAssocID="{1EFE1C29-C25B-8B4A-A149-37647778944D}" presName="connectorText" presStyleLbl="sibTrans2D1" presStyleIdx="1" presStyleCnt="3"/>
      <dgm:spPr/>
      <dgm:t>
        <a:bodyPr/>
        <a:lstStyle/>
        <a:p>
          <a:endParaRPr lang="en-US"/>
        </a:p>
      </dgm:t>
    </dgm:pt>
    <dgm:pt modelId="{0DBEF47F-F630-0341-85F3-1B892C4980D4}" type="pres">
      <dgm:prSet presAssocID="{2EFDD3C7-B7D4-CE4A-9270-0FF240B048DE}" presName="node" presStyleLbl="node1" presStyleIdx="2" presStyleCnt="4">
        <dgm:presLayoutVars>
          <dgm:bulletEnabled val="1"/>
        </dgm:presLayoutVars>
      </dgm:prSet>
      <dgm:spPr/>
      <dgm:t>
        <a:bodyPr/>
        <a:lstStyle/>
        <a:p>
          <a:endParaRPr lang="en-US"/>
        </a:p>
      </dgm:t>
    </dgm:pt>
    <dgm:pt modelId="{3CCF13BE-E0D8-4A4C-8109-0F0DBD029438}" type="pres">
      <dgm:prSet presAssocID="{CF3553E5-BF3D-E049-B597-6D4BCAB1EE1F}" presName="sibTrans" presStyleLbl="sibTrans2D1" presStyleIdx="2" presStyleCnt="3"/>
      <dgm:spPr/>
      <dgm:t>
        <a:bodyPr/>
        <a:lstStyle/>
        <a:p>
          <a:endParaRPr lang="en-US"/>
        </a:p>
      </dgm:t>
    </dgm:pt>
    <dgm:pt modelId="{10F87DD3-7E79-EA4B-92A8-465BE09FF975}" type="pres">
      <dgm:prSet presAssocID="{CF3553E5-BF3D-E049-B597-6D4BCAB1EE1F}" presName="connectorText" presStyleLbl="sibTrans2D1" presStyleIdx="2" presStyleCnt="3"/>
      <dgm:spPr/>
      <dgm:t>
        <a:bodyPr/>
        <a:lstStyle/>
        <a:p>
          <a:endParaRPr lang="en-US"/>
        </a:p>
      </dgm:t>
    </dgm:pt>
    <dgm:pt modelId="{751E194A-324A-454D-9831-8816AA655BE3}" type="pres">
      <dgm:prSet presAssocID="{22B4E654-D5B8-B042-9289-1470531155EC}" presName="node" presStyleLbl="node1" presStyleIdx="3" presStyleCnt="4">
        <dgm:presLayoutVars>
          <dgm:bulletEnabled val="1"/>
        </dgm:presLayoutVars>
      </dgm:prSet>
      <dgm:spPr/>
      <dgm:t>
        <a:bodyPr/>
        <a:lstStyle/>
        <a:p>
          <a:endParaRPr lang="en-US"/>
        </a:p>
      </dgm:t>
    </dgm:pt>
  </dgm:ptLst>
  <dgm:cxnLst>
    <dgm:cxn modelId="{F56A5319-5F78-F848-BCD5-27128D0EB987}" srcId="{22B4E654-D5B8-B042-9289-1470531155EC}" destId="{4C51BFA0-E4A2-E54E-8CBE-2B5A7F9C337D}" srcOrd="0" destOrd="0" parTransId="{1743C5B1-10A4-E74C-9CF7-F991D97F8E97}" sibTransId="{51032E39-1E3F-1E49-B775-81AF6F66D0EC}"/>
    <dgm:cxn modelId="{377F871E-226B-5143-B919-30C09FB1F15C}" srcId="{2EFDD3C7-B7D4-CE4A-9270-0FF240B048DE}" destId="{F272E6CB-58A1-1941-AFF5-A5BE0344FBD8}" srcOrd="0" destOrd="0" parTransId="{D32EC5AF-C6B1-6244-8138-03A079FE9574}" sibTransId="{2CDC0D2E-2754-354F-95F2-86EAEFEAA3B6}"/>
    <dgm:cxn modelId="{9FA6B091-F4FC-2F46-BEDC-E3C8677859E3}" type="presOf" srcId="{3F6B67E3-82FA-1D4D-982F-41D719CBFD3C}" destId="{771D1BC8-ADAF-2040-8B43-687AF4A76E0B}" srcOrd="0" destOrd="0" presId="urn:microsoft.com/office/officeart/2005/8/layout/process1"/>
    <dgm:cxn modelId="{DACF8517-F32A-0C45-A3D4-B88F9426548D}" type="presOf" srcId="{1EFE1C29-C25B-8B4A-A149-37647778944D}" destId="{2EA075D2-A204-0C40-9772-DF7340910370}" srcOrd="0" destOrd="0" presId="urn:microsoft.com/office/officeart/2005/8/layout/process1"/>
    <dgm:cxn modelId="{632002C7-2A9B-A64A-BD90-71A4507F1D1C}" type="presOf" srcId="{CF3553E5-BF3D-E049-B597-6D4BCAB1EE1F}" destId="{10F87DD3-7E79-EA4B-92A8-465BE09FF975}" srcOrd="1" destOrd="0" presId="urn:microsoft.com/office/officeart/2005/8/layout/process1"/>
    <dgm:cxn modelId="{C95CF466-604D-D947-A2B8-B1A30CCE8008}" type="presOf" srcId="{1EFE1C29-C25B-8B4A-A149-37647778944D}" destId="{EEA393F0-D4FC-EF48-BAD1-9C23541D1EA1}" srcOrd="1" destOrd="0" presId="urn:microsoft.com/office/officeart/2005/8/layout/process1"/>
    <dgm:cxn modelId="{ACD80209-7A6D-3649-BAC4-018AD9A4E5C8}" type="presOf" srcId="{392C241D-A48B-B64E-8D8A-4135AAAEE18A}" destId="{62C8C6F6-F209-5546-AB40-D20E86B278BE}" srcOrd="0" destOrd="2" presId="urn:microsoft.com/office/officeart/2005/8/layout/process1"/>
    <dgm:cxn modelId="{FACB4CBD-B20A-B04D-9B95-FC09FB47E239}" type="presOf" srcId="{F272E6CB-58A1-1941-AFF5-A5BE0344FBD8}" destId="{0DBEF47F-F630-0341-85F3-1B892C4980D4}" srcOrd="0" destOrd="1" presId="urn:microsoft.com/office/officeart/2005/8/layout/process1"/>
    <dgm:cxn modelId="{DE623E8F-0C9F-8B44-87BF-BCDAEA630247}" srcId="{3F6B67E3-82FA-1D4D-982F-41D719CBFD3C}" destId="{D2DE128A-D4CC-4747-9E27-96942671A2C1}" srcOrd="0" destOrd="0" parTransId="{797AB496-20C9-AD42-B486-12C545DEB7CA}" sibTransId="{B3AF16F0-6474-DF4B-A35D-CE89C870BF66}"/>
    <dgm:cxn modelId="{B6987CA7-F085-294C-993F-EE5ED0B4D4F2}" srcId="{8C9924AA-5ED2-E44D-9B09-CB0696DDF1F4}" destId="{024AC9AC-1803-4E4C-B89A-EE4D88C7CDDE}" srcOrd="0" destOrd="0" parTransId="{51FA531A-6D7E-BD47-A470-3C75C84DE055}" sibTransId="{3C433113-58E1-294E-A5F2-E9D874229512}"/>
    <dgm:cxn modelId="{290D6313-A821-9A40-8085-B93D23D6B17A}" type="presOf" srcId="{7140C5B8-8E54-CC45-8224-7D3E7BAC311E}" destId="{771D1BC8-ADAF-2040-8B43-687AF4A76E0B}" srcOrd="0" destOrd="2" presId="urn:microsoft.com/office/officeart/2005/8/layout/process1"/>
    <dgm:cxn modelId="{DB2BC793-3AFB-0640-ACC0-BA3BEAD3274F}" type="presOf" srcId="{2EFDD3C7-B7D4-CE4A-9270-0FF240B048DE}" destId="{0DBEF47F-F630-0341-85F3-1B892C4980D4}" srcOrd="0" destOrd="0" presId="urn:microsoft.com/office/officeart/2005/8/layout/process1"/>
    <dgm:cxn modelId="{1DD9067F-DF8E-B949-BADB-9249E63DCAC2}" type="presOf" srcId="{3E8CC6B5-113E-6D48-B90A-1F1B0E1FB7C2}" destId="{41CB4992-F491-F64B-A96C-C333855D9FD5}" srcOrd="0" destOrd="0" presId="urn:microsoft.com/office/officeart/2005/8/layout/process1"/>
    <dgm:cxn modelId="{AF85CC87-461E-7146-BC99-F1CB95553265}" type="presOf" srcId="{3E8CC6B5-113E-6D48-B90A-1F1B0E1FB7C2}" destId="{1351A56A-2431-A942-82D0-6475396AF561}" srcOrd="1" destOrd="0" presId="urn:microsoft.com/office/officeart/2005/8/layout/process1"/>
    <dgm:cxn modelId="{DF50841D-027A-6445-A7D3-A68EE4749A44}" type="presOf" srcId="{22B4E654-D5B8-B042-9289-1470531155EC}" destId="{751E194A-324A-454D-9831-8816AA655BE3}" srcOrd="0" destOrd="0" presId="urn:microsoft.com/office/officeart/2005/8/layout/process1"/>
    <dgm:cxn modelId="{85058932-1161-624B-BB5A-812F10854232}" srcId="{0180FCB4-C44E-9F4F-8FF4-03A919DA5F8E}" destId="{8C9924AA-5ED2-E44D-9B09-CB0696DDF1F4}" srcOrd="0" destOrd="0" parTransId="{C553CB7E-1AE2-E043-8FE1-772476AD336D}" sibTransId="{3E8CC6B5-113E-6D48-B90A-1F1B0E1FB7C2}"/>
    <dgm:cxn modelId="{4E97A26C-9E4E-264E-B1B4-593815850653}" type="presOf" srcId="{F358DC71-480F-6145-A3CE-D2C79BE83F05}" destId="{0DBEF47F-F630-0341-85F3-1B892C4980D4}" srcOrd="0" destOrd="3" presId="urn:microsoft.com/office/officeart/2005/8/layout/process1"/>
    <dgm:cxn modelId="{B76AA38E-5E6E-9547-8B3A-01042208146A}" srcId="{2EFDD3C7-B7D4-CE4A-9270-0FF240B048DE}" destId="{F358DC71-480F-6145-A3CE-D2C79BE83F05}" srcOrd="2" destOrd="0" parTransId="{05579EDC-D357-5043-9D24-88A4D88B6E04}" sibTransId="{04AC7A84-85E4-A447-9F7A-345C20347B4B}"/>
    <dgm:cxn modelId="{932CD015-4189-7F45-BAF8-840E9643E0C1}" type="presOf" srcId="{4C51BFA0-E4A2-E54E-8CBE-2B5A7F9C337D}" destId="{751E194A-324A-454D-9831-8816AA655BE3}" srcOrd="0" destOrd="1" presId="urn:microsoft.com/office/officeart/2005/8/layout/process1"/>
    <dgm:cxn modelId="{7D2BA618-DD59-4A40-BF6C-A34C3319FACB}" type="presOf" srcId="{024AC9AC-1803-4E4C-B89A-EE4D88C7CDDE}" destId="{62C8C6F6-F209-5546-AB40-D20E86B278BE}" srcOrd="0" destOrd="1" presId="urn:microsoft.com/office/officeart/2005/8/layout/process1"/>
    <dgm:cxn modelId="{B1C514B1-0337-3B44-9360-B46D9F9B9242}" srcId="{3F6B67E3-82FA-1D4D-982F-41D719CBFD3C}" destId="{7140C5B8-8E54-CC45-8224-7D3E7BAC311E}" srcOrd="1" destOrd="0" parTransId="{B4DE5294-FB31-7D4D-8F27-74A3E5175E35}" sibTransId="{5661B3AD-D7A8-2340-95F1-95C7400004F8}"/>
    <dgm:cxn modelId="{52164F9A-90DC-9E49-9A5B-D579D2BCEB4C}" srcId="{0180FCB4-C44E-9F4F-8FF4-03A919DA5F8E}" destId="{3F6B67E3-82FA-1D4D-982F-41D719CBFD3C}" srcOrd="1" destOrd="0" parTransId="{901F9442-15AC-E647-BBD9-4A54D8D940C0}" sibTransId="{1EFE1C29-C25B-8B4A-A149-37647778944D}"/>
    <dgm:cxn modelId="{85C3E885-C4D4-E248-A2F2-8818A8EAC628}" srcId="{8C9924AA-5ED2-E44D-9B09-CB0696DDF1F4}" destId="{392C241D-A48B-B64E-8D8A-4135AAAEE18A}" srcOrd="1" destOrd="0" parTransId="{51729FEA-512E-A643-BDD6-F163B05C2005}" sibTransId="{346DE657-19CE-C14D-A99A-B7A4797CB5F1}"/>
    <dgm:cxn modelId="{90B2BF7C-CBF6-E846-A6F1-2C9EFDEA2CD6}" type="presOf" srcId="{0180FCB4-C44E-9F4F-8FF4-03A919DA5F8E}" destId="{068DAD46-0231-9940-AD99-64EF035BF410}" srcOrd="0" destOrd="0" presId="urn:microsoft.com/office/officeart/2005/8/layout/process1"/>
    <dgm:cxn modelId="{6847EA3F-A3DB-2C4A-A805-FF02030424AA}" type="presOf" srcId="{BF7CB0C6-3E71-2F46-8788-00989579414F}" destId="{0DBEF47F-F630-0341-85F3-1B892C4980D4}" srcOrd="0" destOrd="2" presId="urn:microsoft.com/office/officeart/2005/8/layout/process1"/>
    <dgm:cxn modelId="{5AEAF6B9-B087-7A44-8541-DE2E4F9C6646}" type="presOf" srcId="{8C9924AA-5ED2-E44D-9B09-CB0696DDF1F4}" destId="{62C8C6F6-F209-5546-AB40-D20E86B278BE}" srcOrd="0" destOrd="0" presId="urn:microsoft.com/office/officeart/2005/8/layout/process1"/>
    <dgm:cxn modelId="{2B80A7CE-F216-0D4F-9526-F1F24F95B763}" type="presOf" srcId="{CF3553E5-BF3D-E049-B597-6D4BCAB1EE1F}" destId="{3CCF13BE-E0D8-4A4C-8109-0F0DBD029438}" srcOrd="0" destOrd="0" presId="urn:microsoft.com/office/officeart/2005/8/layout/process1"/>
    <dgm:cxn modelId="{1C75C76C-B631-B84C-BCEE-79E476F44358}" srcId="{2EFDD3C7-B7D4-CE4A-9270-0FF240B048DE}" destId="{BF7CB0C6-3E71-2F46-8788-00989579414F}" srcOrd="1" destOrd="0" parTransId="{1E94C3AB-43DD-7B40-911E-5C57E4CCE761}" sibTransId="{C25BC28D-BA4C-BB46-86CE-5154E5DA36B9}"/>
    <dgm:cxn modelId="{C1326324-91AF-2346-8EAC-5B9E4FD77AF5}" type="presOf" srcId="{D2DE128A-D4CC-4747-9E27-96942671A2C1}" destId="{771D1BC8-ADAF-2040-8B43-687AF4A76E0B}" srcOrd="0" destOrd="1" presId="urn:microsoft.com/office/officeart/2005/8/layout/process1"/>
    <dgm:cxn modelId="{4C2B6727-973E-A14B-9D5F-20BB35FBC601}" srcId="{0180FCB4-C44E-9F4F-8FF4-03A919DA5F8E}" destId="{2EFDD3C7-B7D4-CE4A-9270-0FF240B048DE}" srcOrd="2" destOrd="0" parTransId="{820DEE76-69DE-AC4A-BB24-6B135535BC78}" sibTransId="{CF3553E5-BF3D-E049-B597-6D4BCAB1EE1F}"/>
    <dgm:cxn modelId="{BF2A9598-A55F-1741-BAD8-0C6D977D781E}" srcId="{0180FCB4-C44E-9F4F-8FF4-03A919DA5F8E}" destId="{22B4E654-D5B8-B042-9289-1470531155EC}" srcOrd="3" destOrd="0" parTransId="{6E32AF32-64A1-AB4B-9F8A-C77FA850808C}" sibTransId="{7A554100-0A2F-2747-9418-2B6F9CAF3FD9}"/>
    <dgm:cxn modelId="{9B660A9D-25A3-9C4A-A5AA-693476A3F154}" type="presParOf" srcId="{068DAD46-0231-9940-AD99-64EF035BF410}" destId="{62C8C6F6-F209-5546-AB40-D20E86B278BE}" srcOrd="0" destOrd="0" presId="urn:microsoft.com/office/officeart/2005/8/layout/process1"/>
    <dgm:cxn modelId="{F907AD82-6198-B047-9C03-73D7708705A9}" type="presParOf" srcId="{068DAD46-0231-9940-AD99-64EF035BF410}" destId="{41CB4992-F491-F64B-A96C-C333855D9FD5}" srcOrd="1" destOrd="0" presId="urn:microsoft.com/office/officeart/2005/8/layout/process1"/>
    <dgm:cxn modelId="{485D7D48-8837-DA46-8613-2F89B02446C6}" type="presParOf" srcId="{41CB4992-F491-F64B-A96C-C333855D9FD5}" destId="{1351A56A-2431-A942-82D0-6475396AF561}" srcOrd="0" destOrd="0" presId="urn:microsoft.com/office/officeart/2005/8/layout/process1"/>
    <dgm:cxn modelId="{1F6CFA7A-C670-2A46-9628-9129F18C38A9}" type="presParOf" srcId="{068DAD46-0231-9940-AD99-64EF035BF410}" destId="{771D1BC8-ADAF-2040-8B43-687AF4A76E0B}" srcOrd="2" destOrd="0" presId="urn:microsoft.com/office/officeart/2005/8/layout/process1"/>
    <dgm:cxn modelId="{ACB7E90B-81F1-BB4F-BCD8-0AC94AA4DA7D}" type="presParOf" srcId="{068DAD46-0231-9940-AD99-64EF035BF410}" destId="{2EA075D2-A204-0C40-9772-DF7340910370}" srcOrd="3" destOrd="0" presId="urn:microsoft.com/office/officeart/2005/8/layout/process1"/>
    <dgm:cxn modelId="{DA0C8D4B-898E-7845-AD66-BFAB1A1DD97F}" type="presParOf" srcId="{2EA075D2-A204-0C40-9772-DF7340910370}" destId="{EEA393F0-D4FC-EF48-BAD1-9C23541D1EA1}" srcOrd="0" destOrd="0" presId="urn:microsoft.com/office/officeart/2005/8/layout/process1"/>
    <dgm:cxn modelId="{A2B0D9AD-951F-284D-8829-38695E2D2608}" type="presParOf" srcId="{068DAD46-0231-9940-AD99-64EF035BF410}" destId="{0DBEF47F-F630-0341-85F3-1B892C4980D4}" srcOrd="4" destOrd="0" presId="urn:microsoft.com/office/officeart/2005/8/layout/process1"/>
    <dgm:cxn modelId="{03C8C9D9-326B-7B48-963A-4C18AD735B37}" type="presParOf" srcId="{068DAD46-0231-9940-AD99-64EF035BF410}" destId="{3CCF13BE-E0D8-4A4C-8109-0F0DBD029438}" srcOrd="5" destOrd="0" presId="urn:microsoft.com/office/officeart/2005/8/layout/process1"/>
    <dgm:cxn modelId="{4192C778-9E08-9A4A-9F38-6BD79B04975E}" type="presParOf" srcId="{3CCF13BE-E0D8-4A4C-8109-0F0DBD029438}" destId="{10F87DD3-7E79-EA4B-92A8-465BE09FF975}" srcOrd="0" destOrd="0" presId="urn:microsoft.com/office/officeart/2005/8/layout/process1"/>
    <dgm:cxn modelId="{710D1F65-E3A3-A64B-B914-FD870ECE5D89}" type="presParOf" srcId="{068DAD46-0231-9940-AD99-64EF035BF410}" destId="{751E194A-324A-454D-9831-8816AA655BE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8C6F6-F209-5546-AB40-D20E86B278BE}">
      <dsp:nvSpPr>
        <dsp:cNvPr id="0" name=""/>
        <dsp:cNvSpPr/>
      </dsp:nvSpPr>
      <dsp:spPr>
        <a:xfrm>
          <a:off x="3320"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1: 2 Weeks</a:t>
          </a:r>
          <a:endParaRPr lang="en-US" sz="1800" kern="1200" dirty="0"/>
        </a:p>
        <a:p>
          <a:pPr marL="114300" lvl="1" indent="-114300" algn="l" defTabSz="622300">
            <a:lnSpc>
              <a:spcPct val="90000"/>
            </a:lnSpc>
            <a:spcBef>
              <a:spcPct val="0"/>
            </a:spcBef>
            <a:spcAft>
              <a:spcPct val="15000"/>
            </a:spcAft>
            <a:buChar char="••"/>
          </a:pPr>
          <a:r>
            <a:rPr lang="en-US" sz="1400" kern="1200" dirty="0" smtClean="0"/>
            <a:t>Wire-framing</a:t>
          </a:r>
          <a:endParaRPr lang="en-US" sz="1400" kern="1200" dirty="0"/>
        </a:p>
        <a:p>
          <a:pPr marL="114300" lvl="1" indent="-114300" algn="l" defTabSz="622300">
            <a:lnSpc>
              <a:spcPct val="90000"/>
            </a:lnSpc>
            <a:spcBef>
              <a:spcPct val="0"/>
            </a:spcBef>
            <a:spcAft>
              <a:spcPct val="15000"/>
            </a:spcAft>
            <a:buChar char="••"/>
          </a:pPr>
          <a:r>
            <a:rPr lang="en-US" sz="1400" kern="1200" dirty="0" smtClean="0"/>
            <a:t>Preliminary Database Design</a:t>
          </a:r>
          <a:endParaRPr lang="en-US" sz="1400" kern="1200" dirty="0"/>
        </a:p>
      </dsp:txBody>
      <dsp:txXfrm>
        <a:off x="45843" y="1283233"/>
        <a:ext cx="1366813" cy="1578496"/>
      </dsp:txXfrm>
    </dsp:sp>
    <dsp:sp modelId="{41CB4992-F491-F64B-A96C-C333855D9FD5}">
      <dsp:nvSpPr>
        <dsp:cNvPr id="0" name=""/>
        <dsp:cNvSpPr/>
      </dsp:nvSpPr>
      <dsp:spPr>
        <a:xfrm>
          <a:off x="1600366" y="1892450"/>
          <a:ext cx="307794" cy="36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00366" y="1964462"/>
        <a:ext cx="215456" cy="216037"/>
      </dsp:txXfrm>
    </dsp:sp>
    <dsp:sp modelId="{771D1BC8-ADAF-2040-8B43-687AF4A76E0B}">
      <dsp:nvSpPr>
        <dsp:cNvPr id="0" name=""/>
        <dsp:cNvSpPr/>
      </dsp:nvSpPr>
      <dsp:spPr>
        <a:xfrm>
          <a:off x="2035924"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2: 2-3 Weeks</a:t>
          </a:r>
          <a:endParaRPr lang="en-US" sz="1800" kern="1200" dirty="0"/>
        </a:p>
        <a:p>
          <a:pPr marL="114300" lvl="1" indent="-114300" algn="l" defTabSz="622300">
            <a:lnSpc>
              <a:spcPct val="90000"/>
            </a:lnSpc>
            <a:spcBef>
              <a:spcPct val="0"/>
            </a:spcBef>
            <a:spcAft>
              <a:spcPct val="15000"/>
            </a:spcAft>
            <a:buChar char="••"/>
          </a:pPr>
          <a:r>
            <a:rPr lang="en-US" sz="1400" kern="1200" dirty="0" smtClean="0"/>
            <a:t>Design</a:t>
          </a:r>
          <a:endParaRPr lang="en-US" sz="1400" kern="1200" dirty="0"/>
        </a:p>
        <a:p>
          <a:pPr marL="114300" lvl="1" indent="-114300" algn="l" defTabSz="622300">
            <a:lnSpc>
              <a:spcPct val="90000"/>
            </a:lnSpc>
            <a:spcBef>
              <a:spcPct val="0"/>
            </a:spcBef>
            <a:spcAft>
              <a:spcPct val="15000"/>
            </a:spcAft>
            <a:buChar char="••"/>
          </a:pPr>
          <a:r>
            <a:rPr lang="en-US" sz="1400" kern="1200" dirty="0" smtClean="0"/>
            <a:t>Development</a:t>
          </a:r>
          <a:endParaRPr lang="en-US" sz="1400" kern="1200" dirty="0"/>
        </a:p>
      </dsp:txBody>
      <dsp:txXfrm>
        <a:off x="2078447" y="1283233"/>
        <a:ext cx="1366813" cy="1578496"/>
      </dsp:txXfrm>
    </dsp:sp>
    <dsp:sp modelId="{2EA075D2-A204-0C40-9772-DF7340910370}">
      <dsp:nvSpPr>
        <dsp:cNvPr id="0" name=""/>
        <dsp:cNvSpPr/>
      </dsp:nvSpPr>
      <dsp:spPr>
        <a:xfrm>
          <a:off x="3632970" y="1892450"/>
          <a:ext cx="307794" cy="36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632970" y="1964462"/>
        <a:ext cx="215456" cy="216037"/>
      </dsp:txXfrm>
    </dsp:sp>
    <dsp:sp modelId="{0DBEF47F-F630-0341-85F3-1B892C4980D4}">
      <dsp:nvSpPr>
        <dsp:cNvPr id="0" name=""/>
        <dsp:cNvSpPr/>
      </dsp:nvSpPr>
      <dsp:spPr>
        <a:xfrm>
          <a:off x="4068528"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3: 2 Weeks</a:t>
          </a:r>
          <a:endParaRPr lang="en-US" sz="1800" kern="1200" dirty="0"/>
        </a:p>
        <a:p>
          <a:pPr marL="114300" lvl="1" indent="-114300" algn="l" defTabSz="622300">
            <a:lnSpc>
              <a:spcPct val="90000"/>
            </a:lnSpc>
            <a:spcBef>
              <a:spcPct val="0"/>
            </a:spcBef>
            <a:spcAft>
              <a:spcPct val="15000"/>
            </a:spcAft>
            <a:buChar char="••"/>
          </a:pPr>
          <a:r>
            <a:rPr lang="en-US" sz="1400" kern="1200" dirty="0" smtClean="0"/>
            <a:t>Usability testing</a:t>
          </a:r>
          <a:endParaRPr lang="en-US" sz="1400" kern="1200" dirty="0"/>
        </a:p>
        <a:p>
          <a:pPr marL="114300" lvl="1" indent="-114300" algn="l" defTabSz="622300">
            <a:lnSpc>
              <a:spcPct val="90000"/>
            </a:lnSpc>
            <a:spcBef>
              <a:spcPct val="0"/>
            </a:spcBef>
            <a:spcAft>
              <a:spcPct val="15000"/>
            </a:spcAft>
            <a:buChar char="••"/>
          </a:pPr>
          <a:r>
            <a:rPr lang="en-US" sz="1400" kern="1200" dirty="0" smtClean="0"/>
            <a:t>Pilot roll-out</a:t>
          </a:r>
          <a:endParaRPr lang="en-US" sz="1400" kern="1200" dirty="0"/>
        </a:p>
        <a:p>
          <a:pPr marL="114300" lvl="1" indent="-114300" algn="l" defTabSz="622300">
            <a:lnSpc>
              <a:spcPct val="90000"/>
            </a:lnSpc>
            <a:spcBef>
              <a:spcPct val="0"/>
            </a:spcBef>
            <a:spcAft>
              <a:spcPct val="15000"/>
            </a:spcAft>
            <a:buChar char="••"/>
          </a:pPr>
          <a:r>
            <a:rPr lang="en-US" sz="1400" kern="1200" dirty="0" smtClean="0"/>
            <a:t>Bug fixes</a:t>
          </a:r>
          <a:endParaRPr lang="en-US" sz="1400" kern="1200" dirty="0"/>
        </a:p>
      </dsp:txBody>
      <dsp:txXfrm>
        <a:off x="4111051" y="1283233"/>
        <a:ext cx="1366813" cy="1578496"/>
      </dsp:txXfrm>
    </dsp:sp>
    <dsp:sp modelId="{3CCF13BE-E0D8-4A4C-8109-0F0DBD029438}">
      <dsp:nvSpPr>
        <dsp:cNvPr id="0" name=""/>
        <dsp:cNvSpPr/>
      </dsp:nvSpPr>
      <dsp:spPr>
        <a:xfrm>
          <a:off x="5665574" y="1892450"/>
          <a:ext cx="307794" cy="36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665574" y="1964462"/>
        <a:ext cx="215456" cy="216037"/>
      </dsp:txXfrm>
    </dsp:sp>
    <dsp:sp modelId="{751E194A-324A-454D-9831-8816AA655BE3}">
      <dsp:nvSpPr>
        <dsp:cNvPr id="0" name=""/>
        <dsp:cNvSpPr/>
      </dsp:nvSpPr>
      <dsp:spPr>
        <a:xfrm>
          <a:off x="6101132"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4: 1 Day</a:t>
          </a:r>
          <a:endParaRPr lang="en-US" sz="1800" kern="1200" dirty="0"/>
        </a:p>
        <a:p>
          <a:pPr marL="114300" lvl="1" indent="-114300" algn="l" defTabSz="622300">
            <a:lnSpc>
              <a:spcPct val="90000"/>
            </a:lnSpc>
            <a:spcBef>
              <a:spcPct val="0"/>
            </a:spcBef>
            <a:spcAft>
              <a:spcPct val="15000"/>
            </a:spcAft>
            <a:buChar char="••"/>
          </a:pPr>
          <a:r>
            <a:rPr lang="en-US" sz="1400" kern="1200" dirty="0" smtClean="0"/>
            <a:t>Launch!</a:t>
          </a:r>
          <a:endParaRPr lang="en-US" sz="1400" kern="1200" dirty="0"/>
        </a:p>
      </dsp:txBody>
      <dsp:txXfrm>
        <a:off x="6143655" y="1283233"/>
        <a:ext cx="1366813" cy="15784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95ACDB-0C3A-9549-BA8A-85029F508C3E}" type="datetimeFigureOut">
              <a:rPr lang="en-US" smtClean="0"/>
              <a:t>3/15/13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DCD692-A24C-8A4E-8C5F-7262A83EA4AC}" type="slidenum">
              <a:rPr lang="en-US" smtClean="0"/>
              <a:t>‹#›</a:t>
            </a:fld>
            <a:endParaRPr lang="en-US"/>
          </a:p>
        </p:txBody>
      </p:sp>
    </p:spTree>
    <p:extLst>
      <p:ext uri="{BB962C8B-B14F-4D97-AF65-F5344CB8AC3E}">
        <p14:creationId xmlns:p14="http://schemas.microsoft.com/office/powerpoint/2010/main" val="19185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4132-8A01-2241-A747-4CE81170FBF1}" type="datetimeFigureOut">
              <a:rPr lang="en-US" smtClean="0"/>
              <a:t>3/15/13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AD2A1-17F3-F444-BC08-9D977245C252}" type="slidenum">
              <a:rPr lang="en-US" smtClean="0"/>
              <a:t>‹#›</a:t>
            </a:fld>
            <a:endParaRPr lang="en-US"/>
          </a:p>
        </p:txBody>
      </p:sp>
    </p:spTree>
    <p:extLst>
      <p:ext uri="{BB962C8B-B14F-4D97-AF65-F5344CB8AC3E}">
        <p14:creationId xmlns:p14="http://schemas.microsoft.com/office/powerpoint/2010/main" val="232423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Calorie Chronicle is transitioning from being a static</a:t>
            </a:r>
            <a:r>
              <a:rPr lang="en-US" sz="1200" kern="1200" baseline="0" dirty="0" smtClean="0">
                <a:solidFill>
                  <a:schemeClr val="tx1"/>
                </a:solidFill>
                <a:effectLst/>
                <a:latin typeface="+mn-lt"/>
                <a:ea typeface="+mn-ea"/>
                <a:cs typeface="+mn-cs"/>
              </a:rPr>
              <a:t> information-oriented website to providing a simple, personalized, interactive wellness tool. </a:t>
            </a:r>
            <a:r>
              <a:rPr lang="en-US" sz="1200" kern="1200" dirty="0" smtClean="0">
                <a:solidFill>
                  <a:schemeClr val="tx1"/>
                </a:solidFill>
                <a:effectLst/>
                <a:latin typeface="+mn-lt"/>
                <a:ea typeface="+mn-ea"/>
                <a:cs typeface="+mn-cs"/>
              </a:rPr>
              <a:t>Calorie Chronicle currently receives more than 8,000 unique visits per month. On average, 72% of their visitors are returning. As the following will outline, these trends combined with the ease-of-use of our web-based application are likely to translate into low overhead and sustainability.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a:t>
            </a:fld>
            <a:endParaRPr lang="en-US"/>
          </a:p>
        </p:txBody>
      </p:sp>
    </p:spTree>
    <p:extLst>
      <p:ext uri="{BB962C8B-B14F-4D97-AF65-F5344CB8AC3E}">
        <p14:creationId xmlns:p14="http://schemas.microsoft.com/office/powerpoint/2010/main" val="225456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AD2A1-17F3-F444-BC08-9D977245C252}" type="slidenum">
              <a:rPr lang="en-US" smtClean="0"/>
              <a:t>19</a:t>
            </a:fld>
            <a:endParaRPr lang="en-US"/>
          </a:p>
        </p:txBody>
      </p:sp>
    </p:spTree>
    <p:extLst>
      <p:ext uri="{BB962C8B-B14F-4D97-AF65-F5344CB8AC3E}">
        <p14:creationId xmlns:p14="http://schemas.microsoft.com/office/powerpoint/2010/main" val="308085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inclusion of virtual column identification and data types is in excess of our given assignment</a:t>
            </a:r>
          </a:p>
          <a:p>
            <a:r>
              <a:rPr lang="en-US" sz="1200" b="0" i="0" u="none" strike="noStrike" kern="1200" baseline="0" dirty="0" smtClean="0">
                <a:solidFill>
                  <a:schemeClr val="tx1"/>
                </a:solidFill>
                <a:latin typeface="+mn-lt"/>
                <a:ea typeface="+mn-ea"/>
                <a:cs typeface="+mn-cs"/>
              </a:rPr>
              <a:t>guidelines. However, in the interest of full disclosure, we felt obliged to justify why there is an apparent</a:t>
            </a:r>
          </a:p>
          <a:p>
            <a:r>
              <a:rPr lang="en-US" sz="1200" b="0" i="0" u="none" strike="noStrike" kern="1200" baseline="0" dirty="0" smtClean="0">
                <a:solidFill>
                  <a:schemeClr val="tx1"/>
                </a:solidFill>
                <a:latin typeface="+mn-lt"/>
                <a:ea typeface="+mn-ea"/>
                <a:cs typeface="+mn-cs"/>
              </a:rPr>
              <a:t>duplication of certain data elements. Virtual columns will enable us to provide instant, database-driven,</a:t>
            </a:r>
          </a:p>
          <a:p>
            <a:r>
              <a:rPr lang="en-US" sz="1200" b="0" i="0" u="none" strike="noStrike" kern="1200" baseline="0" dirty="0" smtClean="0">
                <a:solidFill>
                  <a:schemeClr val="tx1"/>
                </a:solidFill>
                <a:latin typeface="+mn-lt"/>
                <a:ea typeface="+mn-ea"/>
                <a:cs typeface="+mn-cs"/>
              </a:rPr>
              <a:t>calculations when an INSERT or UPDATE occurs. Employing virtual columns will enable us to avoid client-side</a:t>
            </a:r>
          </a:p>
          <a:p>
            <a:r>
              <a:rPr lang="en-US" sz="1200" b="0" i="0" u="none" strike="noStrike" kern="1200" baseline="0" dirty="0" smtClean="0">
                <a:solidFill>
                  <a:schemeClr val="tx1"/>
                </a:solidFill>
                <a:latin typeface="+mn-lt"/>
                <a:ea typeface="+mn-ea"/>
                <a:cs typeface="+mn-cs"/>
              </a:rPr>
              <a:t>processing and reduce server-side script-based processing. Virtual columns are, unfortunately, limited to </a:t>
            </a:r>
            <a:r>
              <a:rPr lang="en-US" sz="1200" b="0" i="0" u="none" strike="noStrike" kern="1200" baseline="0" dirty="0" err="1" smtClean="0">
                <a:solidFill>
                  <a:schemeClr val="tx1"/>
                </a:solidFill>
                <a:latin typeface="+mn-lt"/>
                <a:ea typeface="+mn-ea"/>
                <a:cs typeface="+mn-cs"/>
              </a:rPr>
              <a:t>intable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This restriction has necessitated that we store duplicate data in specific tables. The use of </a:t>
            </a:r>
            <a:r>
              <a:rPr lang="en-US" sz="1200" b="0" i="0" u="none" strike="noStrike" kern="1200" baseline="0" dirty="0" err="1" smtClean="0">
                <a:solidFill>
                  <a:schemeClr val="tx1"/>
                </a:solidFill>
                <a:latin typeface="+mn-lt"/>
                <a:ea typeface="+mn-ea"/>
                <a:cs typeface="+mn-cs"/>
              </a:rPr>
              <a:t>colorcoded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cells and font is intended to show (1) which columns will be automatically generated, (2) which columns</a:t>
            </a:r>
          </a:p>
          <a:p>
            <a:r>
              <a:rPr lang="en-US" sz="1200" b="0" i="0" u="none" strike="noStrike" kern="1200" baseline="0" dirty="0" smtClean="0">
                <a:solidFill>
                  <a:schemeClr val="tx1"/>
                </a:solidFill>
                <a:latin typeface="+mn-lt"/>
                <a:ea typeface="+mn-ea"/>
                <a:cs typeface="+mn-cs"/>
              </a:rPr>
              <a:t>contain primary keys, and (3) which columns contain foreign keys. Grey cells, as an example, indicate data</a:t>
            </a:r>
          </a:p>
          <a:p>
            <a:r>
              <a:rPr lang="en-US" sz="1200" b="0" i="0" u="none" strike="noStrike" kern="1200" baseline="0" dirty="0" smtClean="0">
                <a:solidFill>
                  <a:schemeClr val="tx1"/>
                </a:solidFill>
                <a:latin typeface="+mn-lt"/>
                <a:ea typeface="+mn-ea"/>
                <a:cs typeface="+mn-cs"/>
              </a:rPr>
              <a:t>whose values will be populated on an INSERT or UPDATE. Relations are indicated by the use of font colors. For</a:t>
            </a:r>
          </a:p>
          <a:p>
            <a:r>
              <a:rPr lang="en-US" sz="1200" b="0" i="0" u="none" strike="noStrike" kern="1200" baseline="0" dirty="0" smtClean="0">
                <a:solidFill>
                  <a:schemeClr val="tx1"/>
                </a:solidFill>
                <a:latin typeface="+mn-lt"/>
                <a:ea typeface="+mn-ea"/>
                <a:cs typeface="+mn-cs"/>
              </a:rPr>
              <a:t>instance, </a:t>
            </a:r>
            <a:r>
              <a:rPr lang="en-US" sz="1200" b="0" i="0" u="none" strike="noStrike" kern="1200" baseline="0" dirty="0" err="1" smtClean="0">
                <a:solidFill>
                  <a:schemeClr val="tx1"/>
                </a:solidFill>
                <a:latin typeface="+mn-lt"/>
                <a:ea typeface="+mn-ea"/>
                <a:cs typeface="+mn-cs"/>
              </a:rPr>
              <a:t>userID</a:t>
            </a:r>
            <a:r>
              <a:rPr lang="en-US" sz="1200" b="0" i="0" u="none" strike="noStrike" kern="1200" baseline="0" dirty="0" smtClean="0">
                <a:solidFill>
                  <a:schemeClr val="tx1"/>
                </a:solidFill>
                <a:latin typeface="+mn-lt"/>
                <a:ea typeface="+mn-ea"/>
                <a:cs typeface="+mn-cs"/>
              </a:rPr>
              <a:t>, when employed as a foreign key in tables other than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 is colored blue to denote</a:t>
            </a:r>
          </a:p>
          <a:p>
            <a:r>
              <a:rPr lang="en-US" sz="1200" b="0" i="0" u="none" strike="noStrike" kern="1200" baseline="0" dirty="0" smtClean="0">
                <a:solidFill>
                  <a:schemeClr val="tx1"/>
                </a:solidFill>
                <a:latin typeface="+mn-lt"/>
                <a:ea typeface="+mn-ea"/>
                <a:cs typeface="+mn-cs"/>
              </a:rPr>
              <a:t>the relationship to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a:t>
            </a:r>
            <a:endParaRPr lang="en-US" dirty="0" smtClean="0"/>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11</a:t>
            </a:fld>
            <a:endParaRPr lang="en-US"/>
          </a:p>
        </p:txBody>
      </p:sp>
    </p:spTree>
    <p:extLst>
      <p:ext uri="{BB962C8B-B14F-4D97-AF65-F5344CB8AC3E}">
        <p14:creationId xmlns:p14="http://schemas.microsoft.com/office/powerpoint/2010/main" val="286931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inclusion of virtual column identification and data types is in excess of our given assignment</a:t>
            </a:r>
          </a:p>
          <a:p>
            <a:r>
              <a:rPr lang="en-US" sz="1200" b="0" i="0" u="none" strike="noStrike" kern="1200" baseline="0" dirty="0" smtClean="0">
                <a:solidFill>
                  <a:schemeClr val="tx1"/>
                </a:solidFill>
                <a:latin typeface="+mn-lt"/>
                <a:ea typeface="+mn-ea"/>
                <a:cs typeface="+mn-cs"/>
              </a:rPr>
              <a:t>guidelines. However, in the interest of full disclosure, we felt obliged to justify why there is an apparent</a:t>
            </a:r>
          </a:p>
          <a:p>
            <a:r>
              <a:rPr lang="en-US" sz="1200" b="0" i="0" u="none" strike="noStrike" kern="1200" baseline="0" dirty="0" smtClean="0">
                <a:solidFill>
                  <a:schemeClr val="tx1"/>
                </a:solidFill>
                <a:latin typeface="+mn-lt"/>
                <a:ea typeface="+mn-ea"/>
                <a:cs typeface="+mn-cs"/>
              </a:rPr>
              <a:t>duplication of certain data elements. Virtual columns will enable us to provide instant, database-driven,</a:t>
            </a:r>
          </a:p>
          <a:p>
            <a:r>
              <a:rPr lang="en-US" sz="1200" b="0" i="0" u="none" strike="noStrike" kern="1200" baseline="0" dirty="0" smtClean="0">
                <a:solidFill>
                  <a:schemeClr val="tx1"/>
                </a:solidFill>
                <a:latin typeface="+mn-lt"/>
                <a:ea typeface="+mn-ea"/>
                <a:cs typeface="+mn-cs"/>
              </a:rPr>
              <a:t>calculations when an INSERT or UPDATE occurs. Employing virtual columns will enable us to avoid client-side</a:t>
            </a:r>
          </a:p>
          <a:p>
            <a:r>
              <a:rPr lang="en-US" sz="1200" b="0" i="0" u="none" strike="noStrike" kern="1200" baseline="0" dirty="0" smtClean="0">
                <a:solidFill>
                  <a:schemeClr val="tx1"/>
                </a:solidFill>
                <a:latin typeface="+mn-lt"/>
                <a:ea typeface="+mn-ea"/>
                <a:cs typeface="+mn-cs"/>
              </a:rPr>
              <a:t>processing and reduce server-side script-based processing. Virtual columns are, unfortunately, limited to </a:t>
            </a:r>
            <a:r>
              <a:rPr lang="en-US" sz="1200" b="0" i="0" u="none" strike="noStrike" kern="1200" baseline="0" dirty="0" err="1" smtClean="0">
                <a:solidFill>
                  <a:schemeClr val="tx1"/>
                </a:solidFill>
                <a:latin typeface="+mn-lt"/>
                <a:ea typeface="+mn-ea"/>
                <a:cs typeface="+mn-cs"/>
              </a:rPr>
              <a:t>intable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This restriction has necessitated that we store duplicate data in specific tables. The use of </a:t>
            </a:r>
            <a:r>
              <a:rPr lang="en-US" sz="1200" b="0" i="0" u="none" strike="noStrike" kern="1200" baseline="0" dirty="0" err="1" smtClean="0">
                <a:solidFill>
                  <a:schemeClr val="tx1"/>
                </a:solidFill>
                <a:latin typeface="+mn-lt"/>
                <a:ea typeface="+mn-ea"/>
                <a:cs typeface="+mn-cs"/>
              </a:rPr>
              <a:t>colorcoded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cells and font is intended to show (1) which columns will be automatically generated, (2) which columns</a:t>
            </a:r>
          </a:p>
          <a:p>
            <a:r>
              <a:rPr lang="en-US" sz="1200" b="0" i="0" u="none" strike="noStrike" kern="1200" baseline="0" dirty="0" smtClean="0">
                <a:solidFill>
                  <a:schemeClr val="tx1"/>
                </a:solidFill>
                <a:latin typeface="+mn-lt"/>
                <a:ea typeface="+mn-ea"/>
                <a:cs typeface="+mn-cs"/>
              </a:rPr>
              <a:t>contain primary keys, and (3) which columns contain foreign keys. Grey cells, as an example, indicate data</a:t>
            </a:r>
          </a:p>
          <a:p>
            <a:r>
              <a:rPr lang="en-US" sz="1200" b="0" i="0" u="none" strike="noStrike" kern="1200" baseline="0" dirty="0" smtClean="0">
                <a:solidFill>
                  <a:schemeClr val="tx1"/>
                </a:solidFill>
                <a:latin typeface="+mn-lt"/>
                <a:ea typeface="+mn-ea"/>
                <a:cs typeface="+mn-cs"/>
              </a:rPr>
              <a:t>whose values will be populated on an INSERT or UPDATE. Relations are indicated by the use of font colors. For</a:t>
            </a:r>
          </a:p>
          <a:p>
            <a:r>
              <a:rPr lang="en-US" sz="1200" b="0" i="0" u="none" strike="noStrike" kern="1200" baseline="0" dirty="0" smtClean="0">
                <a:solidFill>
                  <a:schemeClr val="tx1"/>
                </a:solidFill>
                <a:latin typeface="+mn-lt"/>
                <a:ea typeface="+mn-ea"/>
                <a:cs typeface="+mn-cs"/>
              </a:rPr>
              <a:t>instance, </a:t>
            </a:r>
            <a:r>
              <a:rPr lang="en-US" sz="1200" b="0" i="0" u="none" strike="noStrike" kern="1200" baseline="0" dirty="0" err="1" smtClean="0">
                <a:solidFill>
                  <a:schemeClr val="tx1"/>
                </a:solidFill>
                <a:latin typeface="+mn-lt"/>
                <a:ea typeface="+mn-ea"/>
                <a:cs typeface="+mn-cs"/>
              </a:rPr>
              <a:t>userID</a:t>
            </a:r>
            <a:r>
              <a:rPr lang="en-US" sz="1200" b="0" i="0" u="none" strike="noStrike" kern="1200" baseline="0" dirty="0" smtClean="0">
                <a:solidFill>
                  <a:schemeClr val="tx1"/>
                </a:solidFill>
                <a:latin typeface="+mn-lt"/>
                <a:ea typeface="+mn-ea"/>
                <a:cs typeface="+mn-cs"/>
              </a:rPr>
              <a:t>, when employed as a foreign key in tables other than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 is colored blue to denote</a:t>
            </a:r>
          </a:p>
          <a:p>
            <a:r>
              <a:rPr lang="en-US" sz="1200" b="0" i="0" u="none" strike="noStrike" kern="1200" baseline="0" dirty="0" smtClean="0">
                <a:solidFill>
                  <a:schemeClr val="tx1"/>
                </a:solidFill>
                <a:latin typeface="+mn-lt"/>
                <a:ea typeface="+mn-ea"/>
                <a:cs typeface="+mn-cs"/>
              </a:rPr>
              <a:t>the relationship to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a:t>
            </a:r>
            <a:endParaRPr lang="en-US" dirty="0" smtClean="0"/>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12</a:t>
            </a:fld>
            <a:endParaRPr lang="en-US"/>
          </a:p>
        </p:txBody>
      </p:sp>
    </p:spTree>
    <p:extLst>
      <p:ext uri="{BB962C8B-B14F-4D97-AF65-F5344CB8AC3E}">
        <p14:creationId xmlns:p14="http://schemas.microsoft.com/office/powerpoint/2010/main" val="18123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Calorie Chronicle will be taking its current successful website and improving it by offering tracking capabilities and personalization. Doing this will make Calorie Chronicle a database-driven, personalized wellness resource, which will increase current customer loyalty and boost new users and advertisers. It is designed to provide registers users an easy-to-use caloric intake and caloric burning personal tracker via website and mobile app. </a:t>
            </a:r>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13</a:t>
            </a:fld>
            <a:endParaRPr lang="en-US"/>
          </a:p>
        </p:txBody>
      </p:sp>
    </p:spTree>
    <p:extLst>
      <p:ext uri="{BB962C8B-B14F-4D97-AF65-F5344CB8AC3E}">
        <p14:creationId xmlns:p14="http://schemas.microsoft.com/office/powerpoint/2010/main" val="427819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website will allow users to input their daily foods and corresponding calories along with daily exercises which will auto calculate the amount of calories burned for each depending upon the user height, weight and activity intervals. This will allow the user to see daily their intake and burn so they can adjust to reach their health and wellness goals.</a:t>
            </a:r>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14</a:t>
            </a:fld>
            <a:endParaRPr lang="en-US"/>
          </a:p>
        </p:txBody>
      </p:sp>
    </p:spTree>
    <p:extLst>
      <p:ext uri="{BB962C8B-B14F-4D97-AF65-F5344CB8AC3E}">
        <p14:creationId xmlns:p14="http://schemas.microsoft.com/office/powerpoint/2010/main" val="106738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PHP (Hypertext Preprocessor): PHP is a popular, free, and powerful server-side language. PHP is not vendor dependent; an application written in PHP can easily be hosted in an Apache or IIS environment. PHP is an ideal option for our application to both lower costs and retain a high level of flexibility. </a:t>
            </a:r>
          </a:p>
          <a:p>
            <a:endParaRPr lang="en-US" dirty="0" smtClean="0"/>
          </a:p>
          <a:p>
            <a:r>
              <a:rPr lang="en-US" dirty="0" smtClean="0"/>
              <a:t>In the context of the Calorie Chronicle, PHP will be used predominately to generate dynamic user content and query the database. </a:t>
            </a:r>
          </a:p>
          <a:p>
            <a:endParaRPr lang="en-US" dirty="0" smtClean="0"/>
          </a:p>
          <a:p>
            <a:r>
              <a:rPr lang="en-US" dirty="0" smtClean="0"/>
              <a:t>MySQL: Like PHP, MySQL is a free, vendor independent, proven technology. MySQL databases can be run on virtually any server. From an administrative perspective, free tools such as </a:t>
            </a:r>
            <a:r>
              <a:rPr lang="en-US" dirty="0" err="1" smtClean="0"/>
              <a:t>phpMyAdmin</a:t>
            </a:r>
            <a:r>
              <a:rPr lang="en-US" dirty="0" smtClean="0"/>
              <a:t> provide simple and clean management capabilities.</a:t>
            </a:r>
          </a:p>
          <a:p>
            <a:endParaRPr lang="en-US" dirty="0" smtClean="0"/>
          </a:p>
          <a:p>
            <a:r>
              <a:rPr lang="en-US" dirty="0" smtClean="0"/>
              <a:t>MySQL will be used to store user data, food details, and exercise details. As demonstrated in our entity diagram, a single database comprised of multiple tables will be capable of supporting our application. </a:t>
            </a:r>
          </a:p>
          <a:p>
            <a:endParaRPr lang="en-US" dirty="0" smtClean="0"/>
          </a:p>
          <a:p>
            <a:r>
              <a:rPr lang="en-US" dirty="0" smtClean="0"/>
              <a:t>HTML5, CSS3, and </a:t>
            </a:r>
            <a:r>
              <a:rPr lang="en-US" dirty="0" err="1" smtClean="0"/>
              <a:t>jQuery</a:t>
            </a:r>
            <a:r>
              <a:rPr lang="en-US" dirty="0" smtClean="0"/>
              <a:t>: The front-end for our web-based application will be written in a contemporary version of HTML (hypertext markup language) and CSS (cascading style sheets). The use of a responsive framework, such as the Twitter Bootstrap or </a:t>
            </a:r>
            <a:r>
              <a:rPr lang="en-US" dirty="0" err="1" smtClean="0"/>
              <a:t>Zurb</a:t>
            </a:r>
            <a:r>
              <a:rPr lang="en-US" dirty="0" smtClean="0"/>
              <a:t>, will enable our design to render properly on any number of devices. The use of tools such as </a:t>
            </a:r>
            <a:r>
              <a:rPr lang="en-US" dirty="0" err="1" smtClean="0"/>
              <a:t>jQuery</a:t>
            </a:r>
            <a:r>
              <a:rPr lang="en-US" dirty="0" smtClean="0"/>
              <a:t> Modernizer will provide a heightened ability for our application to be backwards compatible with elder and faulty versions of popular browsers. The combined use of HTML5, CSS3, a responsive framework, and a simple design will heighten our ability to maintain a highly usable and accessible site.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entirety of the system</a:t>
            </a:r>
            <a:r>
              <a:rPr lang="en-US" baseline="0" dirty="0" smtClean="0"/>
              <a:t> will be hosted with a cloud-based firm that guarantees 100% uptime, maintains backups, and provides unlimited storage space, databases, and bandwidth. While the cloud-based solution is Windows-based, the platform independence of both PHP and MySQL ensure that it will be operable in any environment.</a:t>
            </a:r>
            <a:endParaRPr lang="en-US" dirty="0" smtClean="0"/>
          </a:p>
        </p:txBody>
      </p:sp>
      <p:sp>
        <p:nvSpPr>
          <p:cNvPr id="4" name="Slide Number Placeholder 3"/>
          <p:cNvSpPr>
            <a:spLocks noGrp="1"/>
          </p:cNvSpPr>
          <p:nvPr>
            <p:ph type="sldNum" sz="quarter" idx="10"/>
          </p:nvPr>
        </p:nvSpPr>
        <p:spPr/>
        <p:txBody>
          <a:bodyPr/>
          <a:lstStyle/>
          <a:p>
            <a:fld id="{2A8AD2A1-17F3-F444-BC08-9D977245C252}" type="slidenum">
              <a:rPr lang="en-US" smtClean="0"/>
              <a:t>15</a:t>
            </a:fld>
            <a:endParaRPr lang="en-US"/>
          </a:p>
        </p:txBody>
      </p:sp>
    </p:spTree>
    <p:extLst>
      <p:ext uri="{BB962C8B-B14F-4D97-AF65-F5344CB8AC3E}">
        <p14:creationId xmlns:p14="http://schemas.microsoft.com/office/powerpoint/2010/main" val="268964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plenty of websites, “smart” scales, and mobile device applications to help users lose weight, track health metrics, and more. The major downfall of most of these solutions is that they fail to provide users with meaningful, practical, and simple suggestions to more easily obtain their goals. A suggestion to enjoy a handful of whole raw almonds, rather than a tablespoon of peanut butter, could help a user to learn new habits and satiating practices. By providing our users with these useful and customized tips to their personal eating habits and exercise favorites, we can generate revenue with personalized and tailored advertising. This will allow the users to use the service for free while also providing our advertisers the most return on investment on their advertising dollars through tailored, localized and behavioral marketing campaigns.</a:t>
            </a:r>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16</a:t>
            </a:fld>
            <a:endParaRPr lang="en-US"/>
          </a:p>
        </p:txBody>
      </p:sp>
    </p:spTree>
    <p:extLst>
      <p:ext uri="{BB962C8B-B14F-4D97-AF65-F5344CB8AC3E}">
        <p14:creationId xmlns:p14="http://schemas.microsoft.com/office/powerpoint/2010/main" val="38420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AD2A1-17F3-F444-BC08-9D977245C252}" type="slidenum">
              <a:rPr lang="en-US" smtClean="0"/>
              <a:t>17</a:t>
            </a:fld>
            <a:endParaRPr lang="en-US"/>
          </a:p>
        </p:txBody>
      </p:sp>
    </p:spTree>
    <p:extLst>
      <p:ext uri="{BB962C8B-B14F-4D97-AF65-F5344CB8AC3E}">
        <p14:creationId xmlns:p14="http://schemas.microsoft.com/office/powerpoint/2010/main" val="331448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demonstrated herein, the relative</a:t>
            </a:r>
            <a:r>
              <a:rPr lang="en-US" baseline="0" dirty="0" smtClean="0"/>
              <a:t> level of profitability of the Calorie Chronicle is largely dependent on its user base.  As an established website, which in the status quo provides basic, flat, data, Calorie Chronicle can expect to begin with a large subscription level. Even a modest estimate of 16,000 users would render Calorie Chronicle profitable within the first full year of launch. With the ease-of-use, zero cost, and utility of the services provided by Calorie Chronicle, the company expects to see sustained exponential growth in use and subsequent profit.</a:t>
            </a:r>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18</a:t>
            </a:fld>
            <a:endParaRPr lang="en-US"/>
          </a:p>
        </p:txBody>
      </p:sp>
    </p:spTree>
    <p:extLst>
      <p:ext uri="{BB962C8B-B14F-4D97-AF65-F5344CB8AC3E}">
        <p14:creationId xmlns:p14="http://schemas.microsoft.com/office/powerpoint/2010/main" val="111440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3/15/13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3/15/13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Calorie Chronicle</a:t>
            </a:r>
            <a:endParaRPr lang="en-US" dirty="0"/>
          </a:p>
        </p:txBody>
      </p:sp>
      <p:sp>
        <p:nvSpPr>
          <p:cNvPr id="3" name="Subtitle 2"/>
          <p:cNvSpPr>
            <a:spLocks noGrp="1"/>
          </p:cNvSpPr>
          <p:nvPr>
            <p:ph type="subTitle" idx="1"/>
          </p:nvPr>
        </p:nvSpPr>
        <p:spPr/>
        <p:txBody>
          <a:bodyPr/>
          <a:lstStyle/>
          <a:p>
            <a:r>
              <a:rPr lang="en-US" dirty="0"/>
              <a:t>Abi O’Neal, Kami Nelson, Deana Carter, </a:t>
            </a:r>
            <a:r>
              <a:rPr lang="en-US" dirty="0" err="1"/>
              <a:t>Keilor</a:t>
            </a:r>
            <a:r>
              <a:rPr lang="en-US" dirty="0"/>
              <a:t> Brown, Peggy Waite </a:t>
            </a:r>
          </a:p>
        </p:txBody>
      </p:sp>
    </p:spTree>
    <p:extLst>
      <p:ext uri="{BB962C8B-B14F-4D97-AF65-F5344CB8AC3E}">
        <p14:creationId xmlns:p14="http://schemas.microsoft.com/office/powerpoint/2010/main" val="53306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Flow Chart</a:t>
            </a:r>
            <a:endParaRPr lang="en-US" sz="2400" dirty="0"/>
          </a:p>
        </p:txBody>
      </p:sp>
      <p:pic>
        <p:nvPicPr>
          <p:cNvPr id="4" name="Content Placeholder 3" descr="FlowChart.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6402" b="15952"/>
          <a:stretch/>
        </p:blipFill>
        <p:spPr>
          <a:xfrm>
            <a:off x="1667447" y="573504"/>
            <a:ext cx="6204732" cy="6058187"/>
          </a:xfrm>
        </p:spPr>
      </p:pic>
    </p:spTree>
    <p:extLst>
      <p:ext uri="{BB962C8B-B14F-4D97-AF65-F5344CB8AC3E}">
        <p14:creationId xmlns:p14="http://schemas.microsoft.com/office/powerpoint/2010/main" val="224051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R_001.jpg"/>
          <p:cNvPicPr>
            <a:picLocks noGrp="1" noChangeAspect="1"/>
          </p:cNvPicPr>
          <p:nvPr>
            <p:ph idx="1"/>
          </p:nvPr>
        </p:nvPicPr>
        <p:blipFill>
          <a:blip r:embed="rId3" cstate="print">
            <a:extLst>
              <a:ext uri="{28A0092B-C50C-407E-A947-70E740481C1C}">
                <a14:useLocalDpi xmlns:a14="http://schemas.microsoft.com/office/drawing/2010/main" val="0"/>
              </a:ext>
            </a:extLst>
          </a:blip>
          <a:srcRect l="-11289" r="-11289"/>
          <a:stretch>
            <a:fillRect/>
          </a:stretch>
        </p:blipFill>
        <p:spPr>
          <a:xfrm>
            <a:off x="-464052" y="1066800"/>
            <a:ext cx="9046882" cy="5550568"/>
          </a:xfrm>
        </p:spPr>
      </p:pic>
      <p:sp>
        <p:nvSpPr>
          <p:cNvPr id="4" name="Title 1"/>
          <p:cNvSpPr>
            <a:spLocks noGrp="1"/>
          </p:cNvSpPr>
          <p:nvPr>
            <p:ph type="title"/>
          </p:nvPr>
        </p:nvSpPr>
        <p:spPr>
          <a:xfrm>
            <a:off x="498474" y="484094"/>
            <a:ext cx="7556313" cy="1116106"/>
          </a:xfrm>
        </p:spPr>
        <p:txBody>
          <a:bodyPr/>
          <a:lstStyle/>
          <a:p>
            <a:r>
              <a:rPr lang="en-US" sz="2400" b="1" dirty="0"/>
              <a:t>Calorie Chronicle ER Diagram</a:t>
            </a:r>
            <a:endParaRPr lang="en-US" sz="2400" dirty="0"/>
          </a:p>
        </p:txBody>
      </p:sp>
    </p:spTree>
    <p:extLst>
      <p:ext uri="{BB962C8B-B14F-4D97-AF65-F5344CB8AC3E}">
        <p14:creationId xmlns:p14="http://schemas.microsoft.com/office/powerpoint/2010/main" val="340546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Calorie Chronicle ER </a:t>
            </a:r>
            <a:r>
              <a:rPr lang="en-US" sz="2400" b="1" dirty="0" smtClean="0"/>
              <a:t>Diagram - Continued</a:t>
            </a:r>
            <a:endParaRPr lang="en-US" sz="2400" dirty="0"/>
          </a:p>
        </p:txBody>
      </p:sp>
      <p:pic>
        <p:nvPicPr>
          <p:cNvPr id="5" name="Content Placeholder 4" descr="ER_002.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691" r="3572"/>
          <a:stretch/>
        </p:blipFill>
        <p:spPr>
          <a:xfrm>
            <a:off x="-103109" y="1143000"/>
            <a:ext cx="7990477" cy="5474368"/>
          </a:xfrm>
        </p:spPr>
      </p:pic>
    </p:spTree>
    <p:extLst>
      <p:ext uri="{BB962C8B-B14F-4D97-AF65-F5344CB8AC3E}">
        <p14:creationId xmlns:p14="http://schemas.microsoft.com/office/powerpoint/2010/main" val="39569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simple, free, cross-browser tool for users to track what they eat, what they burn, and get suggestions on doing it better.</a:t>
            </a:r>
            <a:endParaRPr lang="en-US" sz="2400" dirty="0"/>
          </a:p>
        </p:txBody>
      </p:sp>
      <p:pic>
        <p:nvPicPr>
          <p:cNvPr id="4" name="Content Placeholder 3" descr="Screen Shot 2013-02-24 at 1.33.13 PM.png"/>
          <p:cNvPicPr>
            <a:picLocks noGrp="1" noChangeAspect="1"/>
          </p:cNvPicPr>
          <p:nvPr>
            <p:ph idx="1"/>
          </p:nvPr>
        </p:nvPicPr>
        <p:blipFill>
          <a:blip r:embed="rId3">
            <a:extLst>
              <a:ext uri="{28A0092B-C50C-407E-A947-70E740481C1C}">
                <a14:useLocalDpi xmlns:a14="http://schemas.microsoft.com/office/drawing/2010/main" val="0"/>
              </a:ext>
            </a:extLst>
          </a:blip>
          <a:srcRect l="1048" r="1048"/>
          <a:stretch>
            <a:fillRect/>
          </a:stretch>
        </p:blipFill>
        <p:spPr/>
      </p:pic>
    </p:spTree>
    <p:extLst>
      <p:ext uri="{BB962C8B-B14F-4D97-AF65-F5344CB8AC3E}">
        <p14:creationId xmlns:p14="http://schemas.microsoft.com/office/powerpoint/2010/main" val="168634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Through a simple web interface, users can view trends, add activity, get tips, and more.</a:t>
            </a:r>
            <a:endParaRPr lang="en-US" sz="2400" dirty="0"/>
          </a:p>
        </p:txBody>
      </p:sp>
      <p:pic>
        <p:nvPicPr>
          <p:cNvPr id="4" name="Content Placeholder 3" descr="Screen Shot 2013-02-24 at 1.33.29 PM.png"/>
          <p:cNvPicPr>
            <a:picLocks noGrp="1" noChangeAspect="1"/>
          </p:cNvPicPr>
          <p:nvPr>
            <p:ph idx="1"/>
          </p:nvPr>
        </p:nvPicPr>
        <p:blipFill>
          <a:blip r:embed="rId3">
            <a:extLst>
              <a:ext uri="{28A0092B-C50C-407E-A947-70E740481C1C}">
                <a14:useLocalDpi xmlns:a14="http://schemas.microsoft.com/office/drawing/2010/main" val="0"/>
              </a:ext>
            </a:extLst>
          </a:blip>
          <a:srcRect l="58" r="58"/>
          <a:stretch>
            <a:fillRect/>
          </a:stretch>
        </p:blipFill>
        <p:spPr/>
      </p:pic>
    </p:spTree>
    <p:extLst>
      <p:ext uri="{BB962C8B-B14F-4D97-AF65-F5344CB8AC3E}">
        <p14:creationId xmlns:p14="http://schemas.microsoft.com/office/powerpoint/2010/main" val="336291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makes it tick? PHP, MySQL, HTML5, </a:t>
            </a:r>
            <a:r>
              <a:rPr lang="en-US" sz="2400" dirty="0" err="1" smtClean="0"/>
              <a:t>jQuery</a:t>
            </a:r>
            <a:r>
              <a:rPr lang="en-US" sz="2400" dirty="0" smtClean="0"/>
              <a:t>, and a few other goodies.</a:t>
            </a:r>
            <a:br>
              <a:rPr lang="en-US" sz="2400" dirty="0" smtClean="0"/>
            </a:br>
            <a:endParaRPr lang="en-US" sz="2400" dirty="0"/>
          </a:p>
        </p:txBody>
      </p:sp>
      <p:pic>
        <p:nvPicPr>
          <p:cNvPr id="7" name="Content Placeholder 6" descr="Screen Shot 2013-02-24 at 1.46.59 PM.png"/>
          <p:cNvPicPr>
            <a:picLocks noGrp="1" noChangeAspect="1"/>
          </p:cNvPicPr>
          <p:nvPr>
            <p:ph sz="half" idx="1"/>
          </p:nvPr>
        </p:nvPicPr>
        <p:blipFill>
          <a:blip r:embed="rId3">
            <a:extLst>
              <a:ext uri="{28A0092B-C50C-407E-A947-70E740481C1C}">
                <a14:useLocalDpi xmlns:a14="http://schemas.microsoft.com/office/drawing/2010/main" val="0"/>
              </a:ext>
            </a:extLst>
          </a:blip>
          <a:srcRect t="9727" b="9727"/>
          <a:stretch>
            <a:fillRect/>
          </a:stretch>
        </p:blipFill>
        <p:spPr>
          <a:xfrm>
            <a:off x="4410075" y="1985963"/>
            <a:ext cx="3657600" cy="1965960"/>
          </a:xfrm>
          <a:prstGeom prst="rect">
            <a:avLst/>
          </a:prstGeom>
          <a:ln>
            <a:noFill/>
          </a:ln>
          <a:effectLst>
            <a:outerShdw blurRad="292100" dist="139700" dir="2700000" algn="tl" rotWithShape="0">
              <a:srgbClr val="333333">
                <a:alpha val="65000"/>
              </a:srgbClr>
            </a:outerShdw>
          </a:effectLst>
        </p:spPr>
      </p:pic>
      <p:pic>
        <p:nvPicPr>
          <p:cNvPr id="6" name="Content Placeholder 5" descr="Screen Shot 2013-02-24 at 1.33.29 PM.png"/>
          <p:cNvPicPr>
            <a:picLocks noGrp="1" noChangeAspect="1"/>
          </p:cNvPicPr>
          <p:nvPr>
            <p:ph sz="half" idx="15"/>
          </p:nvPr>
        </p:nvPicPr>
        <p:blipFill>
          <a:blip r:embed="rId4">
            <a:extLst>
              <a:ext uri="{28A0092B-C50C-407E-A947-70E740481C1C}">
                <a14:useLocalDpi xmlns:a14="http://schemas.microsoft.com/office/drawing/2010/main" val="0"/>
              </a:ext>
            </a:extLst>
          </a:blip>
          <a:srcRect l="25799" r="25799"/>
          <a:stretch>
            <a:fillRect/>
          </a:stretch>
        </p:blipFill>
        <p:spPr/>
      </p:pic>
      <p:pic>
        <p:nvPicPr>
          <p:cNvPr id="8" name="Content Placeholder 7" descr="Screen Shot 2013-02-24 at 1.47.10 PM.png"/>
          <p:cNvPicPr>
            <a:picLocks noGrp="1" noChangeAspect="1"/>
          </p:cNvPicPr>
          <p:nvPr>
            <p:ph sz="half" idx="16"/>
          </p:nvPr>
        </p:nvPicPr>
        <p:blipFill>
          <a:blip r:embed="rId5">
            <a:extLst>
              <a:ext uri="{28A0092B-C50C-407E-A947-70E740481C1C}">
                <a14:useLocalDpi xmlns:a14="http://schemas.microsoft.com/office/drawing/2010/main" val="0"/>
              </a:ext>
            </a:extLst>
          </a:blip>
          <a:srcRect t="2888" b="2888"/>
          <a:stretch>
            <a:fillRect/>
          </a:stretch>
        </p:blipFill>
        <p:spPr>
          <a:xfrm>
            <a:off x="4410075" y="4169664"/>
            <a:ext cx="3236662" cy="1739706"/>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V="1">
            <a:off x="2097204" y="2232278"/>
            <a:ext cx="2312871" cy="2155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90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Where’s the money? Sponsored suggestions appear to users based on their recorded </a:t>
            </a:r>
            <a:r>
              <a:rPr lang="en-US" sz="2400" dirty="0" smtClean="0"/>
              <a:t>activities.</a:t>
            </a:r>
            <a:endParaRPr lang="en-US" sz="2400" dirty="0"/>
          </a:p>
        </p:txBody>
      </p:sp>
      <p:pic>
        <p:nvPicPr>
          <p:cNvPr id="5" name="Content Placeholder 4" descr="Screen Shot 2013-02-24 at 1.33.29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28" r="53226"/>
          <a:stretch/>
        </p:blipFill>
        <p:spPr>
          <a:xfrm>
            <a:off x="498475" y="1985963"/>
            <a:ext cx="3657600" cy="4140200"/>
          </a:xfrm>
        </p:spPr>
      </p:pic>
      <p:sp>
        <p:nvSpPr>
          <p:cNvPr id="4" name="Content Placeholder 3"/>
          <p:cNvSpPr>
            <a:spLocks noGrp="1"/>
          </p:cNvSpPr>
          <p:nvPr>
            <p:ph sz="half" idx="2"/>
          </p:nvPr>
        </p:nvSpPr>
        <p:spPr/>
        <p:txBody>
          <a:bodyPr>
            <a:normAutofit fontScale="92500" lnSpcReduction="10000"/>
          </a:bodyPr>
          <a:lstStyle/>
          <a:p>
            <a:r>
              <a:rPr lang="en-US" dirty="0" smtClean="0"/>
              <a:t>Users get suggestions they might actually like.</a:t>
            </a:r>
          </a:p>
          <a:p>
            <a:r>
              <a:rPr lang="en-US" dirty="0" smtClean="0"/>
              <a:t>Users get suggestions that could help them improve their diets and activity habits. </a:t>
            </a:r>
          </a:p>
          <a:p>
            <a:r>
              <a:rPr lang="en-US" dirty="0" smtClean="0"/>
              <a:t>Sponsors are fully vetted. </a:t>
            </a:r>
          </a:p>
          <a:p>
            <a:r>
              <a:rPr lang="en-US" dirty="0" smtClean="0"/>
              <a:t>Sponsors can pick from various payment models including pay-per-click, monthly exposure thresholds, and so on.</a:t>
            </a:r>
          </a:p>
          <a:p>
            <a:r>
              <a:rPr lang="en-US" dirty="0" smtClean="0"/>
              <a:t>Sponsors and users end up with a solution that works for them.</a:t>
            </a:r>
          </a:p>
        </p:txBody>
      </p:sp>
      <p:sp>
        <p:nvSpPr>
          <p:cNvPr id="6" name="Oval 5"/>
          <p:cNvSpPr/>
          <p:nvPr/>
        </p:nvSpPr>
        <p:spPr>
          <a:xfrm>
            <a:off x="498475" y="5240421"/>
            <a:ext cx="3391736" cy="1216526"/>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97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What’s the timeline? Around 2 Months.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1067952"/>
              </p:ext>
            </p:extLst>
          </p:nvPr>
        </p:nvGraphicFramePr>
        <p:xfrm>
          <a:off x="498474" y="1981200"/>
          <a:ext cx="755631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59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What’s it cost? Where’s the ROI?</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0684390"/>
              </p:ext>
            </p:extLst>
          </p:nvPr>
        </p:nvGraphicFramePr>
        <p:xfrm>
          <a:off x="498475" y="1072176"/>
          <a:ext cx="7335419" cy="4394199"/>
        </p:xfrm>
        <a:graphic>
          <a:graphicData uri="http://schemas.openxmlformats.org/drawingml/2006/table">
            <a:tbl>
              <a:tblPr firstRow="1" bandRow="1">
                <a:tableStyleId>{5C22544A-7EE6-4342-B048-85BDC9FD1C3A}</a:tableStyleId>
              </a:tblPr>
              <a:tblGrid>
                <a:gridCol w="2104147"/>
                <a:gridCol w="1514852"/>
                <a:gridCol w="1831473"/>
                <a:gridCol w="1884947"/>
              </a:tblGrid>
              <a:tr h="370840">
                <a:tc>
                  <a:txBody>
                    <a:bodyPr/>
                    <a:lstStyle/>
                    <a:p>
                      <a:r>
                        <a:rPr lang="en-US" dirty="0" smtClean="0"/>
                        <a:t>Expense</a:t>
                      </a:r>
                      <a:endParaRPr lang="en-US" dirty="0"/>
                    </a:p>
                  </a:txBody>
                  <a:tcPr/>
                </a:tc>
                <a:tc>
                  <a:txBody>
                    <a:bodyPr/>
                    <a:lstStyle/>
                    <a:p>
                      <a:r>
                        <a:rPr lang="en-US" dirty="0" smtClean="0"/>
                        <a:t>Pre-Launch (2 </a:t>
                      </a:r>
                      <a:r>
                        <a:rPr lang="en-US" dirty="0" err="1" smtClean="0"/>
                        <a:t>Mos</a:t>
                      </a:r>
                      <a:r>
                        <a:rPr lang="en-US" dirty="0" smtClean="0"/>
                        <a:t>)</a:t>
                      </a:r>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r>
              <a:tr h="370840">
                <a:tc>
                  <a:txBody>
                    <a:bodyPr/>
                    <a:lstStyle/>
                    <a:p>
                      <a:r>
                        <a:rPr lang="en-US" dirty="0" smtClean="0"/>
                        <a:t>Development Cost</a:t>
                      </a:r>
                      <a:endParaRPr lang="en-US" dirty="0"/>
                    </a:p>
                  </a:txBody>
                  <a:tcPr/>
                </a:tc>
                <a:tc>
                  <a:txBody>
                    <a:bodyPr/>
                    <a:lstStyle/>
                    <a:p>
                      <a:r>
                        <a:rPr lang="en-US" dirty="0" smtClean="0"/>
                        <a:t>4,600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Hosting and Operations</a:t>
                      </a:r>
                      <a:endParaRPr lang="en-US" dirty="0"/>
                    </a:p>
                  </a:txBody>
                  <a:tcPr/>
                </a:tc>
                <a:tc>
                  <a:txBody>
                    <a:bodyPr/>
                    <a:lstStyle/>
                    <a:p>
                      <a:r>
                        <a:rPr lang="en-US" dirty="0" smtClean="0"/>
                        <a:t>$50/month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$600/</a:t>
                      </a:r>
                      <a:r>
                        <a:rPr lang="en-US" dirty="0" err="1" smtClean="0"/>
                        <a:t>yr</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$600/</a:t>
                      </a:r>
                      <a:r>
                        <a:rPr lang="en-US" dirty="0" err="1" smtClean="0"/>
                        <a:t>yr</a:t>
                      </a:r>
                      <a:endParaRPr lang="en-US" dirty="0" smtClean="0"/>
                    </a:p>
                    <a:p>
                      <a:endParaRPr lang="en-US" dirty="0"/>
                    </a:p>
                  </a:txBody>
                  <a:tcPr/>
                </a:tc>
              </a:tr>
              <a:tr h="370840">
                <a:tc>
                  <a:txBody>
                    <a:bodyPr/>
                    <a:lstStyle/>
                    <a:p>
                      <a:r>
                        <a:rPr lang="en-US" dirty="0" smtClean="0"/>
                        <a:t>Advertising Revenue</a:t>
                      </a:r>
                      <a:endParaRPr lang="en-US" dirty="0"/>
                    </a:p>
                  </a:txBody>
                  <a:tcPr/>
                </a:tc>
                <a:tc>
                  <a:txBody>
                    <a:bodyPr/>
                    <a:lstStyle/>
                    <a:p>
                      <a:r>
                        <a:rPr lang="en-US" dirty="0" smtClean="0"/>
                        <a:t>0</a:t>
                      </a:r>
                      <a:endParaRPr lang="en-US" dirty="0"/>
                    </a:p>
                  </a:txBody>
                  <a:tcPr/>
                </a:tc>
                <a:tc>
                  <a:txBody>
                    <a:bodyPr/>
                    <a:lstStyle/>
                    <a:p>
                      <a:r>
                        <a:rPr lang="en-US" dirty="0" smtClean="0"/>
                        <a:t>$12.78/user/</a:t>
                      </a:r>
                      <a:r>
                        <a:rPr lang="en-US" dirty="0" err="1" smtClean="0"/>
                        <a:t>yr</a:t>
                      </a:r>
                      <a:endParaRPr lang="en-US" dirty="0" smtClean="0"/>
                    </a:p>
                  </a:txBody>
                  <a:tcPr/>
                </a:tc>
                <a:tc>
                  <a:txBody>
                    <a:bodyPr/>
                    <a:lstStyle/>
                    <a:p>
                      <a:r>
                        <a:rPr lang="en-US" dirty="0" smtClean="0"/>
                        <a:t>$19.31/user/</a:t>
                      </a:r>
                      <a:r>
                        <a:rPr lang="en-US" dirty="0" err="1" smtClean="0"/>
                        <a:t>yr</a:t>
                      </a:r>
                      <a:endParaRPr lang="en-US" dirty="0" smtClean="0"/>
                    </a:p>
                  </a:txBody>
                  <a:tcPr/>
                </a:tc>
              </a:tr>
              <a:tr h="370840">
                <a:tc>
                  <a:txBody>
                    <a:bodyPr/>
                    <a:lstStyle/>
                    <a:p>
                      <a:r>
                        <a:rPr lang="en-US" dirty="0" smtClean="0"/>
                        <a:t>Employee Costs</a:t>
                      </a:r>
                      <a:endParaRPr lang="en-US" dirty="0"/>
                    </a:p>
                  </a:txBody>
                  <a:tcPr/>
                </a:tc>
                <a:tc>
                  <a:txBody>
                    <a:bodyPr/>
                    <a:lstStyle/>
                    <a:p>
                      <a:r>
                        <a:rPr lang="en-US" dirty="0" smtClean="0"/>
                        <a:t>0</a:t>
                      </a:r>
                      <a:endParaRPr lang="en-US" dirty="0"/>
                    </a:p>
                  </a:txBody>
                  <a:tcPr/>
                </a:tc>
                <a:tc>
                  <a:txBody>
                    <a:bodyPr/>
                    <a:lstStyle/>
                    <a:p>
                      <a:r>
                        <a:rPr lang="en-US" dirty="0" smtClean="0"/>
                        <a:t>142,000</a:t>
                      </a:r>
                      <a:endParaRPr lang="en-US" dirty="0"/>
                    </a:p>
                  </a:txBody>
                  <a:tcPr/>
                </a:tc>
                <a:tc>
                  <a:txBody>
                    <a:bodyPr/>
                    <a:lstStyle/>
                    <a:p>
                      <a:r>
                        <a:rPr lang="en-US" dirty="0" smtClean="0"/>
                        <a:t>190,000</a:t>
                      </a:r>
                      <a:endParaRPr lang="en-US" dirty="0"/>
                    </a:p>
                  </a:txBody>
                  <a:tcPr/>
                </a:tc>
              </a:tr>
              <a:tr h="370840">
                <a:tc>
                  <a:txBody>
                    <a:bodyPr/>
                    <a:lstStyle/>
                    <a:p>
                      <a:r>
                        <a:rPr lang="en-US" dirty="0" smtClean="0"/>
                        <a:t>Users</a:t>
                      </a:r>
                    </a:p>
                    <a:p>
                      <a:pPr marL="285750" indent="-285750">
                        <a:buFontTx/>
                        <a:buChar char="-"/>
                      </a:pPr>
                      <a:r>
                        <a:rPr lang="en-US" dirty="0" smtClean="0"/>
                        <a:t>8,000</a:t>
                      </a:r>
                    </a:p>
                    <a:p>
                      <a:pPr marL="285750" indent="-285750">
                        <a:buFontTx/>
                        <a:buChar char="-"/>
                      </a:pPr>
                      <a:r>
                        <a:rPr lang="en-US" dirty="0" smtClean="0"/>
                        <a:t>12,000</a:t>
                      </a:r>
                    </a:p>
                    <a:p>
                      <a:pPr marL="285750" indent="-285750">
                        <a:buFontTx/>
                        <a:buChar char="-"/>
                      </a:pPr>
                      <a:r>
                        <a:rPr lang="en-US" dirty="0" smtClean="0"/>
                        <a:t>16,000</a:t>
                      </a:r>
                    </a:p>
                    <a:p>
                      <a:pPr marL="285750" indent="-285750">
                        <a:buFontTx/>
                        <a:buChar char="-"/>
                      </a:pPr>
                      <a:endParaRPr lang="en-US" dirty="0"/>
                    </a:p>
                  </a:txBody>
                  <a:tcPr/>
                </a:tc>
                <a:tc>
                  <a:txBody>
                    <a:bodyPr/>
                    <a:lstStyle/>
                    <a:p>
                      <a:r>
                        <a:rPr lang="en-US" dirty="0" smtClean="0"/>
                        <a:t>Profit</a:t>
                      </a:r>
                    </a:p>
                    <a:p>
                      <a:pPr marL="285750" indent="-285750">
                        <a:buFontTx/>
                        <a:buChar char="-"/>
                      </a:pPr>
                      <a:r>
                        <a:rPr lang="en-US" dirty="0" smtClean="0"/>
                        <a:t>$-4,700</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dirty="0" smtClean="0"/>
                        <a:t>$-4,700</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dirty="0" smtClean="0"/>
                        <a:t>$-4,700</a:t>
                      </a:r>
                    </a:p>
                  </a:txBody>
                  <a:tcPr/>
                </a:tc>
                <a:tc>
                  <a:txBody>
                    <a:bodyPr/>
                    <a:lstStyle/>
                    <a:p>
                      <a:r>
                        <a:rPr lang="en-US" dirty="0" smtClean="0"/>
                        <a:t>Profit</a:t>
                      </a:r>
                    </a:p>
                    <a:p>
                      <a:pPr marL="285750" indent="-285750">
                        <a:buFontTx/>
                        <a:buChar char="-"/>
                      </a:pPr>
                      <a:r>
                        <a:rPr lang="en-US" baseline="0" dirty="0" smtClean="0"/>
                        <a:t>$-40,360</a:t>
                      </a:r>
                    </a:p>
                    <a:p>
                      <a:pPr marL="285750" indent="-285750">
                        <a:buFontTx/>
                        <a:buChar char="-"/>
                      </a:pPr>
                      <a:r>
                        <a:rPr lang="en-US" baseline="0" dirty="0" smtClean="0"/>
                        <a:t>$10,760</a:t>
                      </a:r>
                    </a:p>
                    <a:p>
                      <a:pPr marL="285750" indent="-285750">
                        <a:buFontTx/>
                        <a:buChar char="-"/>
                      </a:pPr>
                      <a:r>
                        <a:rPr lang="en-US" baseline="0" dirty="0" smtClean="0"/>
                        <a:t>$61,880</a:t>
                      </a:r>
                    </a:p>
                    <a:p>
                      <a:pPr marL="285750" indent="-285750">
                        <a:buFontTx/>
                        <a:buChar char="-"/>
                      </a:pPr>
                      <a:endParaRPr lang="en-US" dirty="0"/>
                    </a:p>
                  </a:txBody>
                  <a:tcPr/>
                </a:tc>
                <a:tc>
                  <a:txBody>
                    <a:bodyPr/>
                    <a:lstStyle/>
                    <a:p>
                      <a:r>
                        <a:rPr lang="en-US" dirty="0" smtClean="0"/>
                        <a:t>Profit</a:t>
                      </a:r>
                    </a:p>
                    <a:p>
                      <a:pPr marL="285750" indent="-285750">
                        <a:buFontTx/>
                        <a:buChar char="-"/>
                      </a:pPr>
                      <a:r>
                        <a:rPr lang="en-US" dirty="0" smtClean="0"/>
                        <a:t>$-41,520</a:t>
                      </a:r>
                    </a:p>
                    <a:p>
                      <a:pPr marL="285750" indent="-285750">
                        <a:buFontTx/>
                        <a:buChar char="-"/>
                      </a:pPr>
                      <a:r>
                        <a:rPr lang="en-US" dirty="0" smtClean="0"/>
                        <a:t>$35,720</a:t>
                      </a:r>
                    </a:p>
                    <a:p>
                      <a:pPr marL="285750" indent="-285750">
                        <a:buFontTx/>
                        <a:buChar char="-"/>
                      </a:pPr>
                      <a:r>
                        <a:rPr lang="en-US" dirty="0" smtClean="0"/>
                        <a:t>$112,960</a:t>
                      </a:r>
                    </a:p>
                    <a:p>
                      <a:endParaRPr lang="en-US" dirty="0"/>
                    </a:p>
                  </a:txBody>
                  <a:tcPr/>
                </a:tc>
              </a:tr>
            </a:tbl>
          </a:graphicData>
        </a:graphic>
      </p:graphicFrame>
    </p:spTree>
    <p:extLst>
      <p:ext uri="{BB962C8B-B14F-4D97-AF65-F5344CB8AC3E}">
        <p14:creationId xmlns:p14="http://schemas.microsoft.com/office/powerpoint/2010/main" val="147689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Who is going to make this magic happen?</a:t>
            </a:r>
            <a:endParaRPr lang="en-US" sz="2400" dirty="0"/>
          </a:p>
        </p:txBody>
      </p:sp>
      <p:sp>
        <p:nvSpPr>
          <p:cNvPr id="3" name="Content Placeholder 2"/>
          <p:cNvSpPr>
            <a:spLocks noGrp="1"/>
          </p:cNvSpPr>
          <p:nvPr>
            <p:ph idx="1"/>
          </p:nvPr>
        </p:nvSpPr>
        <p:spPr>
          <a:xfrm>
            <a:off x="498474" y="1109580"/>
            <a:ext cx="7556313" cy="5016584"/>
          </a:xfrm>
        </p:spPr>
        <p:txBody>
          <a:bodyPr/>
          <a:lstStyle/>
          <a:p>
            <a:r>
              <a:rPr lang="en-US" dirty="0" smtClean="0"/>
              <a:t>With an initial budget of $142,000 for personnel costs, the Calorie Chronicle will employ (and need):</a:t>
            </a:r>
          </a:p>
          <a:p>
            <a:pPr lvl="1"/>
            <a:r>
              <a:rPr lang="en-US" dirty="0" smtClean="0"/>
              <a:t>A talented, full-time, PHP developer with a strong background in RDBM (specifically MySQL). Skills with HTML5, CSS3, and </a:t>
            </a:r>
            <a:r>
              <a:rPr lang="en-US" dirty="0" err="1" smtClean="0"/>
              <a:t>jQuery</a:t>
            </a:r>
            <a:r>
              <a:rPr lang="en-US" dirty="0" smtClean="0"/>
              <a:t> would also be a huge bonus. </a:t>
            </a:r>
          </a:p>
          <a:p>
            <a:pPr lvl="1"/>
            <a:r>
              <a:rPr lang="en-US" dirty="0" smtClean="0"/>
              <a:t>A person who is a whizz with advertising, B2B marketing, and all of the stuff that makes successful advertising relationships work. </a:t>
            </a:r>
          </a:p>
          <a:p>
            <a:r>
              <a:rPr lang="en-US" dirty="0" smtClean="0"/>
              <a:t>Going with an external cloud-based host saves Calorie Chronicle from needing…</a:t>
            </a:r>
          </a:p>
          <a:p>
            <a:pPr lvl="1"/>
            <a:r>
              <a:rPr lang="en-US" dirty="0" smtClean="0"/>
              <a:t>A systems administrator.</a:t>
            </a:r>
          </a:p>
          <a:p>
            <a:pPr lvl="1"/>
            <a:r>
              <a:rPr lang="en-US" dirty="0" smtClean="0"/>
              <a:t>Networking professionals.</a:t>
            </a:r>
          </a:p>
          <a:p>
            <a:pPr lvl="1"/>
            <a:r>
              <a:rPr lang="en-US" dirty="0" smtClean="0"/>
              <a:t>… and probably a lot of other people, too.</a:t>
            </a:r>
            <a:endParaRPr lang="en-US" dirty="0"/>
          </a:p>
        </p:txBody>
      </p:sp>
    </p:spTree>
    <p:extLst>
      <p:ext uri="{BB962C8B-B14F-4D97-AF65-F5344CB8AC3E}">
        <p14:creationId xmlns:p14="http://schemas.microsoft.com/office/powerpoint/2010/main" val="357136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Proposal to Develop a Database-Driven, Personalized </a:t>
            </a:r>
            <a:r>
              <a:rPr lang="en-US" sz="2400" b="1" dirty="0" smtClean="0"/>
              <a:t>Wellness Resource</a:t>
            </a:r>
            <a:endParaRPr lang="en-US" sz="2400" dirty="0"/>
          </a:p>
        </p:txBody>
      </p:sp>
      <p:sp>
        <p:nvSpPr>
          <p:cNvPr id="6" name="Content Placeholder 2"/>
          <p:cNvSpPr txBox="1">
            <a:spLocks/>
          </p:cNvSpPr>
          <p:nvPr/>
        </p:nvSpPr>
        <p:spPr>
          <a:xfrm>
            <a:off x="498474" y="1981200"/>
            <a:ext cx="7556313" cy="4144963"/>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sz="1800" dirty="0"/>
              <a:t>Calorie Chronicle seeks to provide registered users with a web-based, easy-to-use, and simple caloric intake and caloric burn personal tracker. In order to fulfill the expressed needs of the company, a database will be required. The first table (or series thereof), whose data will be used to complete caloric intake calculations, will consist of food items. </a:t>
            </a:r>
          </a:p>
          <a:p>
            <a:r>
              <a:rPr lang="en-US" sz="1800" dirty="0"/>
              <a:t>Columns (fields) would contain calorie values for potential measurements (1/2 cup, 1 tablespoon, etc.). For items that could not be measured by a specific quantity, the value will be null. Each row of data, which corresponds to a single item, would contain a unique identifier (1, 2, 3, 4, etc.). The unique identifier will help to ensure that query-based data retrievals are correct. A similar table will contain the amount of calories burned for different activities at different intervals</a:t>
            </a:r>
            <a:r>
              <a:rPr lang="en-US" sz="1800" dirty="0" smtClean="0"/>
              <a:t>.</a:t>
            </a:r>
            <a:endParaRPr lang="en-US" sz="1800" dirty="0"/>
          </a:p>
        </p:txBody>
      </p:sp>
    </p:spTree>
    <p:extLst>
      <p:ext uri="{BB962C8B-B14F-4D97-AF65-F5344CB8AC3E}">
        <p14:creationId xmlns:p14="http://schemas.microsoft.com/office/powerpoint/2010/main" val="390358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8474" y="484094"/>
            <a:ext cx="7556313" cy="1116106"/>
          </a:xfrm>
        </p:spPr>
        <p:txBody>
          <a:bodyPr/>
          <a:lstStyle/>
          <a:p>
            <a:r>
              <a:rPr lang="en-US" sz="2400" b="1" dirty="0"/>
              <a:t>Proposal to Develop a Database-Driven, Personalized </a:t>
            </a:r>
            <a:r>
              <a:rPr lang="en-US" sz="2400" b="1" dirty="0" smtClean="0"/>
              <a:t>Wellness Resource</a:t>
            </a:r>
            <a:endParaRPr lang="en-US" sz="2400" dirty="0"/>
          </a:p>
        </p:txBody>
      </p:sp>
      <p:sp>
        <p:nvSpPr>
          <p:cNvPr id="7" name="Content Placeholder 2"/>
          <p:cNvSpPr>
            <a:spLocks noGrp="1"/>
          </p:cNvSpPr>
          <p:nvPr>
            <p:ph idx="1"/>
          </p:nvPr>
        </p:nvSpPr>
        <p:spPr>
          <a:xfrm>
            <a:off x="498474" y="1981200"/>
            <a:ext cx="7556313" cy="4144963"/>
          </a:xfrm>
        </p:spPr>
        <p:txBody>
          <a:bodyPr>
            <a:noAutofit/>
          </a:bodyPr>
          <a:lstStyle/>
          <a:p>
            <a:r>
              <a:rPr lang="en-US" sz="1800" dirty="0"/>
              <a:t>In order to manage users, another table will contain a unique user id, username, encrypted password, and similar. Two additional tables will store event-based user data, one for positive values (intake) and one for negative values (calories spent). Each event will be inserted using the user’s unique id and calorie value</a:t>
            </a:r>
            <a:r>
              <a:rPr lang="en-US" sz="1800" dirty="0" smtClean="0"/>
              <a:t>.</a:t>
            </a:r>
          </a:p>
          <a:p>
            <a:r>
              <a:rPr lang="en-US" sz="1800" dirty="0"/>
              <a:t>The inclusion of unique IDs for each event and item will allow </a:t>
            </a:r>
            <a:r>
              <a:rPr lang="en-US" sz="1800" dirty="0" smtClean="0"/>
              <a:t>the programmer </a:t>
            </a:r>
            <a:r>
              <a:rPr lang="en-US" sz="1800" dirty="0"/>
              <a:t>to effectively and efficiently join various tables to </a:t>
            </a:r>
            <a:r>
              <a:rPr lang="en-US" sz="1800" dirty="0" smtClean="0"/>
              <a:t>provide accurate </a:t>
            </a:r>
            <a:r>
              <a:rPr lang="en-US" sz="1800" dirty="0"/>
              <a:t>and comprehensive user data. Additionally, users </a:t>
            </a:r>
            <a:r>
              <a:rPr lang="en-US" sz="1800" dirty="0" smtClean="0"/>
              <a:t>and administrators </a:t>
            </a:r>
            <a:r>
              <a:rPr lang="en-US" sz="1800" dirty="0"/>
              <a:t>will be able to modify individual records through a </a:t>
            </a:r>
            <a:r>
              <a:rPr lang="en-US" sz="1800" dirty="0" smtClean="0"/>
              <a:t>simple interface</a:t>
            </a:r>
            <a:r>
              <a:rPr lang="en-US" sz="1800" dirty="0"/>
              <a:t>. As an example, if user Bob </a:t>
            </a:r>
            <a:r>
              <a:rPr lang="en-US" sz="1800" dirty="0" err="1"/>
              <a:t>Bobberton</a:t>
            </a:r>
            <a:r>
              <a:rPr lang="en-US" sz="1800" dirty="0"/>
              <a:t> added 1 Hour of </a:t>
            </a:r>
            <a:r>
              <a:rPr lang="en-US" sz="1800" dirty="0" smtClean="0"/>
              <a:t>8mph Treadmill </a:t>
            </a:r>
            <a:r>
              <a:rPr lang="en-US" sz="1800" dirty="0"/>
              <a:t>to his profile in error, he could simply edit or delete that </a:t>
            </a:r>
            <a:r>
              <a:rPr lang="en-US" sz="1800" dirty="0" smtClean="0"/>
              <a:t>specific event</a:t>
            </a:r>
            <a:r>
              <a:rPr lang="en-US" sz="1800" dirty="0"/>
              <a:t>. If an administrator had a need to update any of the food or </a:t>
            </a:r>
            <a:r>
              <a:rPr lang="en-US" sz="1800" dirty="0" smtClean="0"/>
              <a:t>exercise items</a:t>
            </a:r>
            <a:r>
              <a:rPr lang="en-US" sz="1800" dirty="0"/>
              <a:t>, they could likewise interact with a simple user interface.</a:t>
            </a:r>
            <a:endParaRPr lang="en-US" sz="1800" dirty="0"/>
          </a:p>
        </p:txBody>
      </p:sp>
    </p:spTree>
    <p:extLst>
      <p:ext uri="{BB962C8B-B14F-4D97-AF65-F5344CB8AC3E}">
        <p14:creationId xmlns:p14="http://schemas.microsoft.com/office/powerpoint/2010/main" val="302909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Strategy </a:t>
            </a:r>
            <a:r>
              <a:rPr lang="en-US" sz="2400" b="1" dirty="0"/>
              <a:t>and Analysis</a:t>
            </a:r>
            <a:endParaRPr lang="en-US" sz="2400" dirty="0"/>
          </a:p>
        </p:txBody>
      </p:sp>
      <p:sp>
        <p:nvSpPr>
          <p:cNvPr id="3" name="Content Placeholder 2"/>
          <p:cNvSpPr>
            <a:spLocks noGrp="1"/>
          </p:cNvSpPr>
          <p:nvPr>
            <p:ph idx="1"/>
          </p:nvPr>
        </p:nvSpPr>
        <p:spPr/>
        <p:txBody>
          <a:bodyPr>
            <a:noAutofit/>
          </a:bodyPr>
          <a:lstStyle/>
          <a:p>
            <a:r>
              <a:rPr lang="en-US" sz="1800" dirty="0"/>
              <a:t>Technology and health have becoming increasingly interlinked. </a:t>
            </a:r>
            <a:r>
              <a:rPr lang="en-US" sz="1800" dirty="0" smtClean="0"/>
              <a:t>Diet websites</a:t>
            </a:r>
            <a:r>
              <a:rPr lang="en-US" sz="1800" dirty="0"/>
              <a:t>, “smart” scales, and mobile device applications have all </a:t>
            </a:r>
            <a:r>
              <a:rPr lang="en-US" sz="1800" dirty="0" smtClean="0"/>
              <a:t>been developed </a:t>
            </a:r>
            <a:r>
              <a:rPr lang="en-US" sz="1800" dirty="0"/>
              <a:t>to help users help themselves lose weight, track health metrics</a:t>
            </a:r>
            <a:r>
              <a:rPr lang="en-US" sz="1800" dirty="0" smtClean="0"/>
              <a:t>, and </a:t>
            </a:r>
            <a:r>
              <a:rPr lang="en-US" sz="1800" dirty="0"/>
              <a:t>more. </a:t>
            </a:r>
            <a:endParaRPr lang="en-US" sz="1800" dirty="0" smtClean="0"/>
          </a:p>
          <a:p>
            <a:r>
              <a:rPr lang="en-US" sz="1800" dirty="0" smtClean="0"/>
              <a:t>While </a:t>
            </a:r>
            <a:r>
              <a:rPr lang="en-US" sz="1800" dirty="0"/>
              <a:t>simple tools exist to aid users in tracking the calories </a:t>
            </a:r>
            <a:r>
              <a:rPr lang="en-US" sz="1800" dirty="0" smtClean="0"/>
              <a:t>that they </a:t>
            </a:r>
            <a:r>
              <a:rPr lang="en-US" sz="1800" dirty="0"/>
              <a:t>eat, and expend, many solutions fail to provide users with meaningful</a:t>
            </a:r>
            <a:r>
              <a:rPr lang="en-US" sz="1800" dirty="0" smtClean="0"/>
              <a:t>, practical</a:t>
            </a:r>
            <a:r>
              <a:rPr lang="en-US" sz="1800" dirty="0"/>
              <a:t>, and simple suggestions for a better self and better health. </a:t>
            </a:r>
            <a:r>
              <a:rPr lang="en-US" sz="1800" dirty="0" smtClean="0"/>
              <a:t>A suggestion </a:t>
            </a:r>
            <a:r>
              <a:rPr lang="en-US" sz="1800" dirty="0"/>
              <a:t>to enjoy a handful of whole raw almonds, rather than </a:t>
            </a:r>
            <a:r>
              <a:rPr lang="en-US" sz="1800" dirty="0" smtClean="0"/>
              <a:t>a tablespoon </a:t>
            </a:r>
            <a:r>
              <a:rPr lang="en-US" sz="1800" dirty="0"/>
              <a:t>of peanut butter, could help a user to learn new habits </a:t>
            </a:r>
            <a:r>
              <a:rPr lang="en-US" sz="1800" dirty="0" smtClean="0"/>
              <a:t>and satiating </a:t>
            </a:r>
            <a:r>
              <a:rPr lang="en-US" sz="1800" dirty="0"/>
              <a:t>practices</a:t>
            </a:r>
            <a:r>
              <a:rPr lang="en-US" sz="1800" dirty="0" smtClean="0"/>
              <a:t>.</a:t>
            </a:r>
          </a:p>
        </p:txBody>
      </p:sp>
    </p:spTree>
    <p:extLst>
      <p:ext uri="{BB962C8B-B14F-4D97-AF65-F5344CB8AC3E}">
        <p14:creationId xmlns:p14="http://schemas.microsoft.com/office/powerpoint/2010/main" val="198914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Strategy and </a:t>
            </a:r>
            <a:r>
              <a:rPr lang="en-US" sz="2400" b="1" dirty="0" smtClean="0"/>
              <a:t>Analysis - Continued</a:t>
            </a:r>
            <a:endParaRPr lang="en-US" sz="2400" dirty="0"/>
          </a:p>
        </p:txBody>
      </p:sp>
      <p:sp>
        <p:nvSpPr>
          <p:cNvPr id="3" name="Content Placeholder 2"/>
          <p:cNvSpPr>
            <a:spLocks noGrp="1"/>
          </p:cNvSpPr>
          <p:nvPr>
            <p:ph idx="1"/>
          </p:nvPr>
        </p:nvSpPr>
        <p:spPr/>
        <p:txBody>
          <a:bodyPr>
            <a:noAutofit/>
          </a:bodyPr>
          <a:lstStyle/>
          <a:p>
            <a:r>
              <a:rPr lang="en-US" sz="1800" dirty="0"/>
              <a:t>In order to generate revenue, Calorie Counter will provide users with closely related, healthy, and personalized suggestions from certified and vetted advertisers. In the whole raw almonds example, a list of potential sources of the treat will be shown to the user (Bergin Nut Co., Truly Raw, etc.). </a:t>
            </a:r>
            <a:r>
              <a:rPr lang="en-US" sz="1800" dirty="0" smtClean="0"/>
              <a:t>Additional </a:t>
            </a:r>
            <a:r>
              <a:rPr lang="en-US" sz="1800" dirty="0"/>
              <a:t>sources of revenue could be gained by providing an association-based “You may also like…” suggestion based on user contributed brands and foodstuffs. All potential sources of revenue and competitive advantage are predicated on the foundational principle </a:t>
            </a:r>
            <a:r>
              <a:rPr lang="en-US" sz="1800" dirty="0" smtClean="0"/>
              <a:t>of </a:t>
            </a:r>
            <a:r>
              <a:rPr lang="en-US" sz="1800" dirty="0"/>
              <a:t>providing users with quality, personalized, and health-oriented suggestions</a:t>
            </a:r>
            <a:r>
              <a:rPr lang="en-US" sz="1800" dirty="0" smtClean="0"/>
              <a:t>.</a:t>
            </a:r>
          </a:p>
          <a:p>
            <a:r>
              <a:rPr lang="en-US" sz="1800" dirty="0"/>
              <a:t>In the status quo, Calorie Chronicle has a static website that offers visitors information on calories in food items and calories burned for various activities. While the information provided is useful, the current website provides no interactivity, personalization, or tracking capabilities</a:t>
            </a:r>
            <a:r>
              <a:rPr lang="en-US" sz="1800" dirty="0" smtClean="0"/>
              <a:t>.</a:t>
            </a:r>
            <a:endParaRPr lang="en-US" sz="1800" dirty="0"/>
          </a:p>
        </p:txBody>
      </p:sp>
    </p:spTree>
    <p:extLst>
      <p:ext uri="{BB962C8B-B14F-4D97-AF65-F5344CB8AC3E}">
        <p14:creationId xmlns:p14="http://schemas.microsoft.com/office/powerpoint/2010/main" val="343950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Analysis of the Current System</a:t>
            </a:r>
            <a:endParaRPr lang="en-US" sz="2400" dirty="0"/>
          </a:p>
        </p:txBody>
      </p:sp>
      <p:sp>
        <p:nvSpPr>
          <p:cNvPr id="3" name="Content Placeholder 2"/>
          <p:cNvSpPr>
            <a:spLocks noGrp="1"/>
          </p:cNvSpPr>
          <p:nvPr>
            <p:ph idx="1"/>
          </p:nvPr>
        </p:nvSpPr>
        <p:spPr>
          <a:xfrm>
            <a:off x="498474" y="1981200"/>
            <a:ext cx="7556313" cy="4662905"/>
          </a:xfrm>
        </p:spPr>
        <p:txBody>
          <a:bodyPr>
            <a:normAutofit/>
          </a:bodyPr>
          <a:lstStyle/>
          <a:p>
            <a:r>
              <a:rPr lang="en-US" sz="1800" dirty="0" smtClean="0"/>
              <a:t>Calorie Chronicle </a:t>
            </a:r>
            <a:r>
              <a:rPr lang="en-US" sz="1800" dirty="0"/>
              <a:t>currently receives more than 8,000 unique visits per month. </a:t>
            </a:r>
            <a:r>
              <a:rPr lang="en-US" sz="1800" dirty="0" smtClean="0"/>
              <a:t>On average</a:t>
            </a:r>
            <a:r>
              <a:rPr lang="en-US" sz="1800" dirty="0"/>
              <a:t>, 72% of their visitors are returning. These analytics suggest </a:t>
            </a:r>
            <a:r>
              <a:rPr lang="en-US" sz="1800" dirty="0" smtClean="0"/>
              <a:t>that the </a:t>
            </a:r>
            <a:r>
              <a:rPr lang="en-US" sz="1800" dirty="0"/>
              <a:t>company has both popularity and visitor loyalty. </a:t>
            </a:r>
            <a:endParaRPr lang="en-US" sz="1800" dirty="0" smtClean="0"/>
          </a:p>
          <a:p>
            <a:r>
              <a:rPr lang="en-US" sz="1800" dirty="0" smtClean="0"/>
              <a:t>Calorie </a:t>
            </a:r>
            <a:r>
              <a:rPr lang="en-US" sz="1800" dirty="0"/>
              <a:t>Chronicle </a:t>
            </a:r>
            <a:r>
              <a:rPr lang="en-US" sz="1800" dirty="0" smtClean="0"/>
              <a:t>has assumed </a:t>
            </a:r>
            <a:r>
              <a:rPr lang="en-US" sz="1800" dirty="0"/>
              <a:t>that this loyalty will directly translate into both a strong </a:t>
            </a:r>
            <a:r>
              <a:rPr lang="en-US" sz="1800" dirty="0" smtClean="0"/>
              <a:t>initial subscriber </a:t>
            </a:r>
            <a:r>
              <a:rPr lang="en-US" sz="1800" dirty="0"/>
              <a:t>base and, within the first three months of launch, a growth </a:t>
            </a:r>
            <a:r>
              <a:rPr lang="en-US" sz="1800" dirty="0" smtClean="0"/>
              <a:t>in popularity </a:t>
            </a:r>
            <a:r>
              <a:rPr lang="en-US" sz="1800" dirty="0"/>
              <a:t>and use. </a:t>
            </a:r>
            <a:endParaRPr lang="en-US" sz="1800" dirty="0" smtClean="0"/>
          </a:p>
          <a:p>
            <a:r>
              <a:rPr lang="en-US" sz="1800" dirty="0" smtClean="0"/>
              <a:t>The </a:t>
            </a:r>
            <a:r>
              <a:rPr lang="en-US" sz="1800" dirty="0"/>
              <a:t>demonstrable, long-term, and loyal </a:t>
            </a:r>
            <a:r>
              <a:rPr lang="en-US" sz="1800" dirty="0" smtClean="0"/>
              <a:t>subscriber analytics </a:t>
            </a:r>
            <a:r>
              <a:rPr lang="en-US" sz="1800" dirty="0"/>
              <a:t>thus far will enable the company to successfully sell </a:t>
            </a:r>
            <a:r>
              <a:rPr lang="en-US" sz="1800" dirty="0" smtClean="0"/>
              <a:t>advertising space </a:t>
            </a:r>
            <a:r>
              <a:rPr lang="en-US" sz="1800" dirty="0"/>
              <a:t>for food items, fitness equipment, and other highly relevant items. </a:t>
            </a:r>
            <a:r>
              <a:rPr lang="en-US" sz="1800" dirty="0" smtClean="0"/>
              <a:t>By providing </a:t>
            </a:r>
            <a:r>
              <a:rPr lang="en-US" sz="1800" dirty="0"/>
              <a:t>individualized and relevant ads to users, the company is </a:t>
            </a:r>
            <a:r>
              <a:rPr lang="en-US" sz="1800" dirty="0" smtClean="0"/>
              <a:t>confident that </a:t>
            </a:r>
            <a:r>
              <a:rPr lang="en-US" sz="1800" dirty="0"/>
              <a:t>such advertising will both result in sustained revenue and benefit </a:t>
            </a:r>
            <a:r>
              <a:rPr lang="en-US" sz="1800" dirty="0" smtClean="0"/>
              <a:t>the health </a:t>
            </a:r>
            <a:r>
              <a:rPr lang="en-US" sz="1800" dirty="0"/>
              <a:t>and well being of patrons.</a:t>
            </a:r>
            <a:endParaRPr lang="en-US" sz="1800" dirty="0"/>
          </a:p>
        </p:txBody>
      </p:sp>
    </p:spTree>
    <p:extLst>
      <p:ext uri="{BB962C8B-B14F-4D97-AF65-F5344CB8AC3E}">
        <p14:creationId xmlns:p14="http://schemas.microsoft.com/office/powerpoint/2010/main" val="385999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Integration with Other Systems &amp; </a:t>
            </a:r>
            <a:r>
              <a:rPr lang="en-US" sz="2400" b="1" dirty="0" smtClean="0"/>
              <a:t/>
            </a:r>
            <a:br>
              <a:rPr lang="en-US" sz="2400" b="1" dirty="0" smtClean="0"/>
            </a:br>
            <a:r>
              <a:rPr lang="en-US" sz="2400" b="1" dirty="0" smtClean="0"/>
              <a:t>Design </a:t>
            </a:r>
            <a:r>
              <a:rPr lang="en-US" sz="2400" b="1" dirty="0"/>
              <a:t>for Change</a:t>
            </a:r>
            <a:endParaRPr lang="en-US" sz="2400" dirty="0"/>
          </a:p>
        </p:txBody>
      </p:sp>
      <p:sp>
        <p:nvSpPr>
          <p:cNvPr id="3" name="Content Placeholder 2"/>
          <p:cNvSpPr>
            <a:spLocks noGrp="1"/>
          </p:cNvSpPr>
          <p:nvPr>
            <p:ph idx="1"/>
          </p:nvPr>
        </p:nvSpPr>
        <p:spPr/>
        <p:txBody>
          <a:bodyPr>
            <a:normAutofit/>
          </a:bodyPr>
          <a:lstStyle/>
          <a:p>
            <a:r>
              <a:rPr lang="en-US" sz="1800" dirty="0"/>
              <a:t>The proposed website, consisting of both an administrative </a:t>
            </a:r>
            <a:r>
              <a:rPr lang="en-US" sz="1800" dirty="0" smtClean="0"/>
              <a:t>and standard </a:t>
            </a:r>
            <a:r>
              <a:rPr lang="en-US" sz="1800" dirty="0"/>
              <a:t>user interface, is database-driven. By employing a modular design</a:t>
            </a:r>
            <a:r>
              <a:rPr lang="en-US" sz="1800" dirty="0" smtClean="0"/>
              <a:t>, the </a:t>
            </a:r>
            <a:r>
              <a:rPr lang="en-US" sz="1800" dirty="0"/>
              <a:t>website and supporting databases will be highly scalable. This </a:t>
            </a:r>
            <a:r>
              <a:rPr lang="en-US" sz="1800" dirty="0" smtClean="0"/>
              <a:t>flexibility will </a:t>
            </a:r>
            <a:r>
              <a:rPr lang="en-US" sz="1800" dirty="0"/>
              <a:t>enable the new website to be easily integrated with other tools </a:t>
            </a:r>
            <a:r>
              <a:rPr lang="en-US" sz="1800" dirty="0" smtClean="0"/>
              <a:t>and </a:t>
            </a:r>
            <a:r>
              <a:rPr lang="en-US" sz="1800" dirty="0"/>
              <a:t>expanded over time. In addition to being easily integrated with </a:t>
            </a:r>
            <a:r>
              <a:rPr lang="en-US" sz="1800" dirty="0" smtClean="0"/>
              <a:t>other systems </a:t>
            </a:r>
            <a:r>
              <a:rPr lang="en-US" sz="1800" dirty="0"/>
              <a:t>and tools, change management will benefit from the </a:t>
            </a:r>
            <a:r>
              <a:rPr lang="en-US" sz="1800" dirty="0" smtClean="0"/>
              <a:t>proposed structure.</a:t>
            </a:r>
          </a:p>
          <a:p>
            <a:r>
              <a:rPr lang="en-US" sz="1800" dirty="0" smtClean="0"/>
              <a:t> </a:t>
            </a:r>
            <a:r>
              <a:rPr lang="en-US" sz="1800" dirty="0"/>
              <a:t>New features, such as weight tracking, could easily be added </a:t>
            </a:r>
            <a:r>
              <a:rPr lang="en-US" sz="1800" dirty="0" smtClean="0"/>
              <a:t>by using </a:t>
            </a:r>
            <a:r>
              <a:rPr lang="en-US" sz="1800" dirty="0"/>
              <a:t>the principles established in the initial design. The separation </a:t>
            </a:r>
            <a:r>
              <a:rPr lang="en-US" sz="1800" dirty="0" smtClean="0"/>
              <a:t>of various </a:t>
            </a:r>
            <a:r>
              <a:rPr lang="en-US" sz="1800" dirty="0"/>
              <a:t>data types, in conjunction with the use of unique IDs for </a:t>
            </a:r>
            <a:r>
              <a:rPr lang="en-US" sz="1800" dirty="0" smtClean="0"/>
              <a:t>each individual </a:t>
            </a:r>
            <a:r>
              <a:rPr lang="en-US" sz="1800" dirty="0"/>
              <a:t>record, would ensure that the system could be altered, expanded</a:t>
            </a:r>
            <a:r>
              <a:rPr lang="en-US" sz="1800" dirty="0" smtClean="0"/>
              <a:t>, or </a:t>
            </a:r>
            <a:r>
              <a:rPr lang="en-US" sz="1800" dirty="0"/>
              <a:t>otherwise modified without undermining the integrity or utility of </a:t>
            </a:r>
            <a:r>
              <a:rPr lang="en-US" sz="1800" dirty="0" smtClean="0"/>
              <a:t>existing data</a:t>
            </a:r>
            <a:r>
              <a:rPr lang="en-US" sz="1800" dirty="0"/>
              <a:t>.</a:t>
            </a:r>
            <a:endParaRPr lang="en-US" sz="1800" dirty="0"/>
          </a:p>
        </p:txBody>
      </p:sp>
    </p:spTree>
    <p:extLst>
      <p:ext uri="{BB962C8B-B14F-4D97-AF65-F5344CB8AC3E}">
        <p14:creationId xmlns:p14="http://schemas.microsoft.com/office/powerpoint/2010/main" val="345990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Documentation and Communication</a:t>
            </a:r>
            <a:endParaRPr lang="en-US" sz="2400" dirty="0"/>
          </a:p>
        </p:txBody>
      </p:sp>
      <p:sp>
        <p:nvSpPr>
          <p:cNvPr id="3" name="Content Placeholder 2"/>
          <p:cNvSpPr>
            <a:spLocks noGrp="1"/>
          </p:cNvSpPr>
          <p:nvPr>
            <p:ph idx="1"/>
          </p:nvPr>
        </p:nvSpPr>
        <p:spPr/>
        <p:txBody>
          <a:bodyPr>
            <a:noAutofit/>
          </a:bodyPr>
          <a:lstStyle/>
          <a:p>
            <a:r>
              <a:rPr lang="en-US" sz="1800" dirty="0"/>
              <a:t>The entirety of the system, including both the website front-end </a:t>
            </a:r>
            <a:r>
              <a:rPr lang="en-US" sz="1800" dirty="0" smtClean="0"/>
              <a:t>and database </a:t>
            </a:r>
            <a:r>
              <a:rPr lang="en-US" sz="1800" dirty="0"/>
              <a:t>back-end, would be wire-framed for Company XYZ. The </a:t>
            </a:r>
            <a:r>
              <a:rPr lang="en-US" sz="1800" dirty="0" err="1" smtClean="0"/>
              <a:t>wireframing</a:t>
            </a:r>
            <a:r>
              <a:rPr lang="en-US" sz="1800" dirty="0"/>
              <a:t> </a:t>
            </a:r>
            <a:r>
              <a:rPr lang="en-US" sz="1800" dirty="0" smtClean="0"/>
              <a:t>process </a:t>
            </a:r>
            <a:r>
              <a:rPr lang="en-US" sz="1800" dirty="0"/>
              <a:t>will help to demonstrate the flow of information, </a:t>
            </a:r>
            <a:r>
              <a:rPr lang="en-US" sz="1800" dirty="0" smtClean="0"/>
              <a:t>user experience</a:t>
            </a:r>
            <a:r>
              <a:rPr lang="en-US" sz="1800" dirty="0"/>
              <a:t>, and administrative potential without exposing the Company </a:t>
            </a:r>
            <a:r>
              <a:rPr lang="en-US" sz="1800" dirty="0" smtClean="0"/>
              <a:t>to unnecessarily </a:t>
            </a:r>
            <a:r>
              <a:rPr lang="en-US" sz="1800" dirty="0"/>
              <a:t>complex technical details. During the development and </a:t>
            </a:r>
            <a:r>
              <a:rPr lang="en-US" sz="1800" dirty="0" smtClean="0"/>
              <a:t>design phases</a:t>
            </a:r>
            <a:r>
              <a:rPr lang="en-US" sz="1800" dirty="0"/>
              <a:t>, usability testing would be conducted with small groups of </a:t>
            </a:r>
            <a:r>
              <a:rPr lang="en-US" sz="1800" dirty="0" smtClean="0"/>
              <a:t>volunteers who </a:t>
            </a:r>
            <a:r>
              <a:rPr lang="en-US" sz="1800" dirty="0"/>
              <a:t>were representative of the Company’s existing known customer </a:t>
            </a:r>
            <a:r>
              <a:rPr lang="en-US" sz="1800" dirty="0" smtClean="0"/>
              <a:t>base. Those </a:t>
            </a:r>
            <a:r>
              <a:rPr lang="en-US" sz="1800" dirty="0"/>
              <a:t>tests would help to both provide direction for improvement, and </a:t>
            </a:r>
            <a:r>
              <a:rPr lang="en-US" sz="1800" dirty="0" smtClean="0"/>
              <a:t>offer third</a:t>
            </a:r>
            <a:r>
              <a:rPr lang="en-US" sz="1800" dirty="0"/>
              <a:t>-party validation for the interface proposed. </a:t>
            </a:r>
            <a:endParaRPr lang="en-US" sz="1800" dirty="0" smtClean="0"/>
          </a:p>
          <a:p>
            <a:r>
              <a:rPr lang="en-US" sz="1800" dirty="0" smtClean="0"/>
              <a:t>All communications between </a:t>
            </a:r>
            <a:r>
              <a:rPr lang="en-US" sz="1800" dirty="0"/>
              <a:t>the firm and the Company would include succinct, digestible, </a:t>
            </a:r>
            <a:r>
              <a:rPr lang="en-US" sz="1800" dirty="0" smtClean="0"/>
              <a:t>and proven </a:t>
            </a:r>
            <a:r>
              <a:rPr lang="en-US" sz="1800" dirty="0"/>
              <a:t>data. Additionally, diagrams, charts, and other visual aids would </a:t>
            </a:r>
            <a:r>
              <a:rPr lang="en-US" sz="1800" dirty="0" smtClean="0"/>
              <a:t>be employed </a:t>
            </a:r>
            <a:r>
              <a:rPr lang="en-US" sz="1800" dirty="0"/>
              <a:t>to help demystify the entirety of the process.</a:t>
            </a:r>
            <a:endParaRPr lang="en-US" sz="1800" dirty="0"/>
          </a:p>
        </p:txBody>
      </p:sp>
    </p:spTree>
    <p:extLst>
      <p:ext uri="{BB962C8B-B14F-4D97-AF65-F5344CB8AC3E}">
        <p14:creationId xmlns:p14="http://schemas.microsoft.com/office/powerpoint/2010/main" val="6374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Existing Resources</a:t>
            </a:r>
            <a:endParaRPr lang="en-US" sz="2400" dirty="0"/>
          </a:p>
        </p:txBody>
      </p:sp>
      <p:sp>
        <p:nvSpPr>
          <p:cNvPr id="3" name="Content Placeholder 2"/>
          <p:cNvSpPr>
            <a:spLocks noGrp="1"/>
          </p:cNvSpPr>
          <p:nvPr>
            <p:ph idx="1"/>
          </p:nvPr>
        </p:nvSpPr>
        <p:spPr/>
        <p:txBody>
          <a:bodyPr>
            <a:normAutofit/>
          </a:bodyPr>
          <a:lstStyle/>
          <a:p>
            <a:r>
              <a:rPr lang="en-US" sz="1800" dirty="0"/>
              <a:t>Calorie Chronicle’s greatest asset is their existing visitor base. </a:t>
            </a:r>
            <a:r>
              <a:rPr lang="en-US" sz="1800" dirty="0" smtClean="0"/>
              <a:t>The company </a:t>
            </a:r>
            <a:r>
              <a:rPr lang="en-US" sz="1800" dirty="0"/>
              <a:t>has been collecting robust demographic data on their </a:t>
            </a:r>
            <a:r>
              <a:rPr lang="en-US" sz="1800" dirty="0" smtClean="0"/>
              <a:t>customers for </a:t>
            </a:r>
            <a:r>
              <a:rPr lang="en-US" sz="1800" dirty="0"/>
              <a:t>years, through both their website and their corresponding </a:t>
            </a:r>
            <a:r>
              <a:rPr lang="en-US" sz="1800" dirty="0" smtClean="0"/>
              <a:t>social networking </a:t>
            </a:r>
            <a:r>
              <a:rPr lang="en-US" sz="1800" dirty="0"/>
              <a:t>presences. These data will be critical in determining the </a:t>
            </a:r>
            <a:r>
              <a:rPr lang="en-US" sz="1800" dirty="0" smtClean="0"/>
              <a:t>final design</a:t>
            </a:r>
            <a:r>
              <a:rPr lang="en-US" sz="1800" dirty="0"/>
              <a:t>, and subsequent success, of the tool. </a:t>
            </a:r>
            <a:endParaRPr lang="en-US" sz="1800" dirty="0" smtClean="0"/>
          </a:p>
          <a:p>
            <a:r>
              <a:rPr lang="en-US" sz="1800" dirty="0" smtClean="0"/>
              <a:t>Calorie </a:t>
            </a:r>
            <a:r>
              <a:rPr lang="en-US" sz="1800" dirty="0"/>
              <a:t>Chronicle likewise has </a:t>
            </a:r>
            <a:r>
              <a:rPr lang="en-US" sz="1800" dirty="0" smtClean="0"/>
              <a:t>a vastly </a:t>
            </a:r>
            <a:r>
              <a:rPr lang="en-US" sz="1800" dirty="0"/>
              <a:t>comprehensive dataset of calorie values for various food items, </a:t>
            </a:r>
            <a:r>
              <a:rPr lang="en-US" sz="1800" dirty="0" smtClean="0"/>
              <a:t>and physical </a:t>
            </a:r>
            <a:r>
              <a:rPr lang="en-US" sz="1800" dirty="0"/>
              <a:t>activities, which are demonstrably accurate. As those data </a:t>
            </a:r>
            <a:r>
              <a:rPr lang="en-US" sz="1800" dirty="0" smtClean="0"/>
              <a:t>are currently </a:t>
            </a:r>
            <a:r>
              <a:rPr lang="en-US" sz="1800" dirty="0"/>
              <a:t>presented in a tabular format, they can easily be exported into </a:t>
            </a:r>
            <a:r>
              <a:rPr lang="en-US" sz="1800" dirty="0" smtClean="0"/>
              <a:t>a CSV </a:t>
            </a:r>
            <a:r>
              <a:rPr lang="en-US" sz="1800" dirty="0"/>
              <a:t>and smoothly imported into the proposed database structure.</a:t>
            </a:r>
            <a:endParaRPr lang="en-US" sz="1800" dirty="0"/>
          </a:p>
        </p:txBody>
      </p:sp>
    </p:spTree>
    <p:extLst>
      <p:ext uri="{BB962C8B-B14F-4D97-AF65-F5344CB8AC3E}">
        <p14:creationId xmlns:p14="http://schemas.microsoft.com/office/powerpoint/2010/main" val="58531648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309</TotalTime>
  <Words>2880</Words>
  <Application>Microsoft Macintosh PowerPoint</Application>
  <PresentationFormat>On-screen Show (4:3)</PresentationFormat>
  <Paragraphs>145</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Advantage</vt:lpstr>
      <vt:lpstr>Calorie Chronicle</vt:lpstr>
      <vt:lpstr>Proposal to Develop a Database-Driven, Personalized Wellness Resource</vt:lpstr>
      <vt:lpstr>Proposal to Develop a Database-Driven, Personalized Wellness Resource</vt:lpstr>
      <vt:lpstr>Strategy and Analysis</vt:lpstr>
      <vt:lpstr>Strategy and Analysis - Continued</vt:lpstr>
      <vt:lpstr>Analysis of the Current System</vt:lpstr>
      <vt:lpstr>Integration with Other Systems &amp;  Design for Change</vt:lpstr>
      <vt:lpstr>Documentation and Communication</vt:lpstr>
      <vt:lpstr>Existing Resources</vt:lpstr>
      <vt:lpstr>Flow Chart</vt:lpstr>
      <vt:lpstr>Calorie Chronicle ER Diagram</vt:lpstr>
      <vt:lpstr>Calorie Chronicle ER Diagram - Continued</vt:lpstr>
      <vt:lpstr>A simple, free, cross-browser tool for users to track what they eat, what they burn, and get suggestions on doing it better.</vt:lpstr>
      <vt:lpstr>Through a simple web interface, users can view trends, add activity, get tips, and more.</vt:lpstr>
      <vt:lpstr>What makes it tick? PHP, MySQL, HTML5, jQuery, and a few other goodies. </vt:lpstr>
      <vt:lpstr>Where’s the money? Sponsored suggestions appear to users based on their recorded activities.</vt:lpstr>
      <vt:lpstr>What’s the timeline? Around 2 Months.  </vt:lpstr>
      <vt:lpstr>What’s it cost? Where’s the ROI?</vt:lpstr>
      <vt:lpstr>Who is going to make this magic happen?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Calorie Chronicle</dc:title>
  <dc:creator>Abi O'Neal</dc:creator>
  <cp:lastModifiedBy>Kami Nelson</cp:lastModifiedBy>
  <cp:revision>33</cp:revision>
  <cp:lastPrinted>2013-02-24T22:23:54Z</cp:lastPrinted>
  <dcterms:created xsi:type="dcterms:W3CDTF">2013-02-24T20:34:50Z</dcterms:created>
  <dcterms:modified xsi:type="dcterms:W3CDTF">2013-03-16T01:28:28Z</dcterms:modified>
</cp:coreProperties>
</file>